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docProps/custom.xml" ContentType="application/vnd.openxmlformats-officedocument.custom-properties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Default Extension="xls" ContentType="application/vnd.ms-exce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notesSlides/notesSlide14.xml" ContentType="application/vnd.openxmlformats-officedocument.presentationml.notes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51" r:id="rId1"/>
    <p:sldMasterId id="2147483657" r:id="rId2"/>
  </p:sldMasterIdLst>
  <p:notesMasterIdLst>
    <p:notesMasterId r:id="rId17"/>
  </p:notesMasterIdLst>
  <p:handoutMasterIdLst>
    <p:handoutMasterId r:id="rId18"/>
  </p:handoutMasterIdLst>
  <p:sldIdLst>
    <p:sldId id="598" r:id="rId3"/>
    <p:sldId id="844" r:id="rId4"/>
    <p:sldId id="838" r:id="rId5"/>
    <p:sldId id="829" r:id="rId6"/>
    <p:sldId id="840" r:id="rId7"/>
    <p:sldId id="839" r:id="rId8"/>
    <p:sldId id="842" r:id="rId9"/>
    <p:sldId id="841" r:id="rId10"/>
    <p:sldId id="848" r:id="rId11"/>
    <p:sldId id="843" r:id="rId12"/>
    <p:sldId id="849" r:id="rId13"/>
    <p:sldId id="832" r:id="rId14"/>
    <p:sldId id="846" r:id="rId15"/>
    <p:sldId id="828" r:id="rId16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2400" i="1" kern="1200">
        <a:solidFill>
          <a:srgbClr val="1C1C1C"/>
        </a:solidFill>
        <a:latin typeface="Calibri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091533"/>
    <a:srgbClr val="0099CC"/>
    <a:srgbClr val="E8B14E"/>
    <a:srgbClr val="C1DDFB"/>
    <a:srgbClr val="0480BD"/>
    <a:srgbClr val="78B2D7"/>
    <a:srgbClr val="F05700"/>
    <a:srgbClr val="002457"/>
    <a:srgbClr val="8BA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620"/>
    <p:restoredTop sz="53846" autoAdjust="0"/>
  </p:normalViewPr>
  <p:slideViewPr>
    <p:cSldViewPr>
      <p:cViewPr>
        <p:scale>
          <a:sx n="75" d="100"/>
          <a:sy n="75" d="100"/>
        </p:scale>
        <p:origin x="-1480" y="-88"/>
      </p:cViewPr>
      <p:guideLst>
        <p:guide orient="horz" pos="3888"/>
        <p:guide orient="horz" pos="1274"/>
        <p:guide orient="horz" pos="2592"/>
        <p:guide orient="horz" pos="786"/>
        <p:guide orient="horz" pos="864"/>
        <p:guide orient="horz" pos="2832"/>
        <p:guide orient="horz" pos="3408"/>
        <p:guide pos="96"/>
        <p:guide pos="288"/>
        <p:guide pos="361"/>
        <p:guide pos="5056"/>
        <p:guide pos="1704"/>
        <p:guide pos="2832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478" y="-72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C:\Documents%20and%20Settings\ntucker\Desktop\Copy%20of%202008%20AEL%20-%20MBA%20(US)%20-for%20Sybas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bar"/>
        <c:grouping val="clustered"/>
        <c:ser>
          <c:idx val="1"/>
          <c:order val="0"/>
          <c:tx>
            <c:strRef>
              <c:f>LARGE!$A$120</c:f>
              <c:strCache>
                <c:ptCount val="1"/>
                <c:pt idx="0">
                  <c:v>Decrease sales cycle </c:v>
                </c:pt>
              </c:strCache>
            </c:strRef>
          </c:tx>
          <c:spPr>
            <a:solidFill>
              <a:srgbClr val="F05700"/>
            </a:solidFill>
          </c:spPr>
          <c:dLbls>
            <c:delete val="1"/>
          </c:dLbls>
          <c:cat>
            <c:numLit>
              <c:formatCode>General</c:formatCode>
              <c:ptCount val="1"/>
              <c:pt idx="0">
                <c:v>0.0</c:v>
              </c:pt>
            </c:numLit>
          </c:cat>
          <c:val>
            <c:numRef>
              <c:f>LARGE!$B$120</c:f>
              <c:numCache>
                <c:formatCode>0%</c:formatCode>
                <c:ptCount val="1"/>
                <c:pt idx="0">
                  <c:v>0.2359</c:v>
                </c:pt>
              </c:numCache>
            </c:numRef>
          </c:val>
        </c:ser>
        <c:ser>
          <c:idx val="6"/>
          <c:order val="1"/>
          <c:tx>
            <c:strRef>
              <c:f>LARGE!$A$128</c:f>
              <c:strCache>
                <c:ptCount val="1"/>
                <c:pt idx="0">
                  <c:v>Decrease administrative time </c:v>
                </c:pt>
              </c:strCache>
            </c:strRef>
          </c:tx>
          <c:spPr>
            <a:solidFill>
              <a:srgbClr val="002457"/>
            </a:solidFill>
          </c:spPr>
          <c:dLbls>
            <c:delete val="1"/>
          </c:dLbls>
          <c:cat>
            <c:numLit>
              <c:formatCode>General</c:formatCode>
              <c:ptCount val="1"/>
              <c:pt idx="0">
                <c:v>0.0</c:v>
              </c:pt>
            </c:numLit>
          </c:cat>
          <c:val>
            <c:numRef>
              <c:f>LARGE!$B$128</c:f>
              <c:numCache>
                <c:formatCode>0%</c:formatCode>
                <c:ptCount val="1"/>
                <c:pt idx="0">
                  <c:v>0.2415</c:v>
                </c:pt>
              </c:numCache>
            </c:numRef>
          </c:val>
        </c:ser>
        <c:ser>
          <c:idx val="3"/>
          <c:order val="2"/>
          <c:tx>
            <c:strRef>
              <c:f>LARGE!$A$122</c:f>
              <c:strCache>
                <c:ptCount val="1"/>
                <c:pt idx="0">
                  <c:v>Increase forecast accuracy </c:v>
                </c:pt>
              </c:strCache>
            </c:strRef>
          </c:tx>
          <c:spPr>
            <a:solidFill>
              <a:srgbClr val="78B2D7"/>
            </a:solidFill>
          </c:spPr>
          <c:dLbls>
            <c:delete val="1"/>
          </c:dLbls>
          <c:cat>
            <c:numLit>
              <c:formatCode>General</c:formatCode>
              <c:ptCount val="1"/>
              <c:pt idx="0">
                <c:v>0.0</c:v>
              </c:pt>
            </c:numLit>
          </c:cat>
          <c:val>
            <c:numRef>
              <c:f>LARGE!$B$122</c:f>
              <c:numCache>
                <c:formatCode>0%</c:formatCode>
                <c:ptCount val="1"/>
                <c:pt idx="0">
                  <c:v>0.2505</c:v>
                </c:pt>
              </c:numCache>
            </c:numRef>
          </c:val>
        </c:ser>
        <c:ser>
          <c:idx val="5"/>
          <c:order val="3"/>
          <c:tx>
            <c:strRef>
              <c:f>LARGE!$A$126</c:f>
              <c:strCache>
                <c:ptCount val="1"/>
                <c:pt idx="0">
                  <c:v>Reduce sales call cost </c:v>
                </c:pt>
              </c:strCache>
            </c:strRef>
          </c:tx>
          <c:spPr>
            <a:solidFill>
              <a:srgbClr val="F05700"/>
            </a:solidFill>
          </c:spPr>
          <c:dLbls>
            <c:delete val="1"/>
          </c:dLbls>
          <c:cat>
            <c:numLit>
              <c:formatCode>General</c:formatCode>
              <c:ptCount val="1"/>
              <c:pt idx="0">
                <c:v>0.0</c:v>
              </c:pt>
            </c:numLit>
          </c:cat>
          <c:val>
            <c:numRef>
              <c:f>LARGE!$B$126</c:f>
              <c:numCache>
                <c:formatCode>0%</c:formatCode>
                <c:ptCount val="1"/>
                <c:pt idx="0">
                  <c:v>0.2548</c:v>
                </c:pt>
              </c:numCache>
            </c:numRef>
          </c:val>
        </c:ser>
        <c:ser>
          <c:idx val="2"/>
          <c:order val="4"/>
          <c:tx>
            <c:strRef>
              <c:f>LARGE!$A$118</c:f>
              <c:strCache>
                <c:ptCount val="1"/>
                <c:pt idx="0">
                  <c:v>Increase win rates </c:v>
                </c:pt>
              </c:strCache>
            </c:strRef>
          </c:tx>
          <c:spPr>
            <a:solidFill>
              <a:srgbClr val="8BAF00"/>
            </a:solidFill>
          </c:spPr>
          <c:dLbls>
            <c:delete val="1"/>
          </c:dLbls>
          <c:cat>
            <c:numLit>
              <c:formatCode>General</c:formatCode>
              <c:ptCount val="1"/>
              <c:pt idx="0">
                <c:v>0.0</c:v>
              </c:pt>
            </c:numLit>
          </c:cat>
          <c:val>
            <c:numRef>
              <c:f>LARGE!$B$118</c:f>
              <c:numCache>
                <c:formatCode>0%</c:formatCode>
                <c:ptCount val="1"/>
                <c:pt idx="0">
                  <c:v>0.2684</c:v>
                </c:pt>
              </c:numCache>
            </c:numRef>
          </c:val>
        </c:ser>
        <c:ser>
          <c:idx val="7"/>
          <c:order val="5"/>
          <c:tx>
            <c:strRef>
              <c:f>LARGE!$A$130</c:f>
              <c:strCache>
                <c:ptCount val="1"/>
                <c:pt idx="0">
                  <c:v>Elimination of redundant activities</c:v>
                </c:pt>
              </c:strCache>
            </c:strRef>
          </c:tx>
          <c:spPr>
            <a:solidFill>
              <a:srgbClr val="002457"/>
            </a:solidFill>
          </c:spPr>
          <c:dLbls>
            <c:delete val="1"/>
          </c:dLbls>
          <c:cat>
            <c:numLit>
              <c:formatCode>General</c:formatCode>
              <c:ptCount val="1"/>
              <c:pt idx="0">
                <c:v>0.0</c:v>
              </c:pt>
            </c:numLit>
          </c:cat>
          <c:val>
            <c:numRef>
              <c:f>LARGE!$B$130</c:f>
              <c:numCache>
                <c:formatCode>0%</c:formatCode>
                <c:ptCount val="1"/>
                <c:pt idx="0">
                  <c:v>0.2725</c:v>
                </c:pt>
              </c:numCache>
            </c:numRef>
          </c:val>
        </c:ser>
        <c:ser>
          <c:idx val="4"/>
          <c:order val="6"/>
          <c:tx>
            <c:strRef>
              <c:f>LARGE!$A$124</c:f>
              <c:strCache>
                <c:ptCount val="1"/>
                <c:pt idx="0">
                  <c:v>Increase field selling time </c:v>
                </c:pt>
              </c:strCache>
            </c:strRef>
          </c:tx>
          <c:spPr>
            <a:solidFill>
              <a:srgbClr val="0480BD"/>
            </a:solidFill>
          </c:spPr>
          <c:dLbls>
            <c:delete val="1"/>
          </c:dLbls>
          <c:cat>
            <c:numLit>
              <c:formatCode>General</c:formatCode>
              <c:ptCount val="1"/>
              <c:pt idx="0">
                <c:v>0.0</c:v>
              </c:pt>
            </c:numLit>
          </c:cat>
          <c:val>
            <c:numRef>
              <c:f>LARGE!$B$124</c:f>
              <c:numCache>
                <c:formatCode>0%</c:formatCode>
                <c:ptCount val="1"/>
                <c:pt idx="0">
                  <c:v>0.2886</c:v>
                </c:pt>
              </c:numCache>
            </c:numRef>
          </c:val>
        </c:ser>
        <c:dLbls>
          <c:showVal val="1"/>
        </c:dLbls>
        <c:axId val="562235896"/>
        <c:axId val="562336568"/>
      </c:barChart>
      <c:catAx>
        <c:axId val="562235896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562336568"/>
        <c:crossesAt val="0.0"/>
        <c:auto val="1"/>
        <c:lblAlgn val="ctr"/>
        <c:lblOffset val="100"/>
      </c:catAx>
      <c:valAx>
        <c:axId val="562336568"/>
        <c:scaling>
          <c:orientation val="minMax"/>
          <c:max val="0.3"/>
          <c:min val="0.2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% Improvement</a:t>
                </a:r>
              </a:p>
            </c:rich>
          </c:tx>
          <c:layout/>
        </c:title>
        <c:numFmt formatCode="0%" sourceLinked="0"/>
        <c:majorTickMark val="none"/>
        <c:tickLblPos val="nextTo"/>
        <c:crossAx val="562235896"/>
        <c:crosses val="autoZero"/>
        <c:crossBetween val="between"/>
      </c:valAx>
    </c:plotArea>
    <c:plotVisOnly val="1"/>
  </c:chart>
  <c:txPr>
    <a:bodyPr/>
    <a:lstStyle/>
    <a:p>
      <a:pPr>
        <a:defRPr sz="1600"/>
      </a:pPr>
      <a:endParaRPr lang="en-US"/>
    </a:p>
  </c:txPr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t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defRPr sz="1200" b="1" i="0">
                <a:solidFill>
                  <a:schemeClr val="tx1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 b="1" i="0">
                <a:solidFill>
                  <a:schemeClr val="tx1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b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defRPr sz="1200" b="1" i="0">
                <a:solidFill>
                  <a:schemeClr val="tx1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0788"/>
            <a:ext cx="304165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1" i="0">
                <a:solidFill>
                  <a:schemeClr val="tx1"/>
                </a:solidFill>
              </a:defRPr>
            </a:lvl1pPr>
          </a:lstStyle>
          <a:p>
            <a:fld id="{FA3F2AE0-11BA-4C59-BD43-38B661AD43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t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defRPr sz="1200" i="0">
                <a:solidFill>
                  <a:schemeClr val="tx1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6688" y="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t" anchorCtr="0" compatLnSpc="1">
            <a:prstTxWarp prst="textNoShape">
              <a:avLst/>
            </a:prstTxWarp>
          </a:bodyPr>
          <a:lstStyle>
            <a:lvl1pPr algn="r" defTabSz="923925">
              <a:spcBef>
                <a:spcPct val="0"/>
              </a:spcBef>
              <a:defRPr sz="1200" i="0">
                <a:solidFill>
                  <a:schemeClr val="tx1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54550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65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b" anchorCtr="0" compatLnSpc="1">
            <a:prstTxWarp prst="textNoShape">
              <a:avLst/>
            </a:prstTxWarp>
          </a:bodyPr>
          <a:lstStyle>
            <a:lvl1pPr algn="l" defTabSz="923925">
              <a:spcBef>
                <a:spcPct val="0"/>
              </a:spcBef>
              <a:defRPr sz="1200" i="0">
                <a:solidFill>
                  <a:schemeClr val="tx1"/>
                </a:solidFill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98" tIns="46200" rIns="92398" bIns="46200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i="0">
                <a:solidFill>
                  <a:schemeClr val="tx1"/>
                </a:solidFill>
              </a:defRPr>
            </a:lvl1pPr>
          </a:lstStyle>
          <a:p>
            <a:fld id="{2BB85B41-EA50-46B7-AB67-DC7538B2BC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Calibri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BB5150-0721-45BC-B326-9E818A30A299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5B41-EA50-46B7-AB67-DC7538B2BC2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84275" y="698500"/>
            <a:ext cx="4652963" cy="3489325"/>
          </a:xfrm>
          <a:solidFill>
            <a:srgbClr val="FFFFFF"/>
          </a:solidFill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19600"/>
            <a:ext cx="5616575" cy="4187825"/>
          </a:xfrm>
          <a:noFill/>
          <a:ln>
            <a:solidFill>
              <a:srgbClr val="000000"/>
            </a:solidFill>
          </a:ln>
        </p:spPr>
        <p:txBody>
          <a:bodyPr lIns="93287" tIns="46644" rIns="93287" bIns="46644"/>
          <a:lstStyle/>
          <a:p>
            <a:endParaRPr lang="en-US" b="0" dirty="0" smtClean="0">
              <a:latin typeface="Calibri" charset="0"/>
            </a:endParaRPr>
          </a:p>
        </p:txBody>
      </p:sp>
      <p:sp>
        <p:nvSpPr>
          <p:cNvPr id="63492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287" tIns="46644" rIns="93287" bIns="46644" anchor="b"/>
          <a:lstStyle/>
          <a:p>
            <a:pPr algn="r" defTabSz="933450"/>
            <a:fld id="{D2BA7C30-34C4-440B-9F12-31E8D20CF80C}" type="slidenum">
              <a:rPr lang="en-US" sz="1200" i="0">
                <a:solidFill>
                  <a:schemeClr val="tx1"/>
                </a:solidFill>
                <a:latin typeface="Arial" charset="0"/>
              </a:rPr>
              <a:pPr algn="r" defTabSz="933450"/>
              <a:t>13</a:t>
            </a:fld>
            <a:endParaRPr lang="en-US" sz="1200" i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31775" indent="-231775">
              <a:buFontTx/>
              <a:buNone/>
            </a:pPr>
            <a:endParaRPr lang="en-US" b="1" dirty="0" smtClean="0">
              <a:latin typeface="Calibri" charset="0"/>
            </a:endParaRPr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8DFBB-7E10-4B46-A520-DEA03C237953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5B41-EA50-46B7-AB67-DC7538B2BC2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endParaRPr lang="en-US" b="1" dirty="0" smtClean="0">
              <a:latin typeface="Calibri" charset="0"/>
            </a:endParaRPr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8" tIns="46200" rIns="92398" bIns="46200" anchor="b"/>
          <a:lstStyle/>
          <a:p>
            <a:pPr algn="r" defTabSz="923925"/>
            <a:fld id="{4CE2D1EE-FD80-41C7-9A80-FBA0421933BE}" type="slidenum">
              <a:rPr lang="en-US" sz="1200" i="0">
                <a:solidFill>
                  <a:schemeClr val="tx1"/>
                </a:solidFill>
                <a:ea typeface="ＭＳ Ｐゴシック" pitchFamily="26" charset="-128"/>
              </a:rPr>
              <a:pPr algn="r" defTabSz="923925"/>
              <a:t>3</a:t>
            </a:fld>
            <a:endParaRPr lang="en-US" sz="1200" i="0">
              <a:solidFill>
                <a:schemeClr val="tx1"/>
              </a:solidFill>
              <a:ea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baseline="0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defTabSz="931863"/>
            <a:endParaRPr lang="en-US" b="1" dirty="0" smtClean="0">
              <a:latin typeface="Calibri" charset="0"/>
            </a:endParaRPr>
          </a:p>
        </p:txBody>
      </p:sp>
      <p:sp>
        <p:nvSpPr>
          <p:cNvPr id="49156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8" tIns="46200" rIns="92398" bIns="46200" anchor="b"/>
          <a:lstStyle/>
          <a:p>
            <a:pPr algn="r" defTabSz="923925"/>
            <a:fld id="{A1B152C9-98F5-4237-909B-AAF8ACC3DEF9}" type="slidenum">
              <a:rPr lang="en-US" sz="1200" i="0">
                <a:solidFill>
                  <a:schemeClr val="tx1"/>
                </a:solidFill>
                <a:ea typeface="ＭＳ Ｐゴシック" pitchFamily="26" charset="-128"/>
              </a:rPr>
              <a:pPr algn="r" defTabSz="923925"/>
              <a:t>5</a:t>
            </a:fld>
            <a:endParaRPr lang="en-US" sz="1200" i="0">
              <a:solidFill>
                <a:schemeClr val="tx1"/>
              </a:solidFill>
              <a:ea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endParaRPr lang="en-US" dirty="0" smtClean="0">
              <a:latin typeface="Calibri" charset="0"/>
            </a:endParaRPr>
          </a:p>
        </p:txBody>
      </p:sp>
      <p:sp>
        <p:nvSpPr>
          <p:cNvPr id="51204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8" tIns="46200" rIns="92398" bIns="46200" anchor="b"/>
          <a:lstStyle/>
          <a:p>
            <a:pPr algn="r" defTabSz="923925"/>
            <a:fld id="{64265C01-B424-44DA-AC22-C0AFFB19971F}" type="slidenum">
              <a:rPr lang="en-US" sz="1200" i="0">
                <a:solidFill>
                  <a:schemeClr val="tx1"/>
                </a:solidFill>
                <a:ea typeface="ＭＳ Ｐゴシック" pitchFamily="26" charset="-128"/>
              </a:rPr>
              <a:pPr algn="r" defTabSz="923925"/>
              <a:t>6</a:t>
            </a:fld>
            <a:endParaRPr lang="en-US" sz="1200" i="0">
              <a:solidFill>
                <a:schemeClr val="tx1"/>
              </a:solidFill>
              <a:ea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>
            <a:solidFill>
              <a:srgbClr val="000000"/>
            </a:solidFill>
          </a:ln>
        </p:spPr>
        <p:txBody>
          <a:bodyPr/>
          <a:lstStyle/>
          <a:p>
            <a:pPr defTabSz="931863"/>
            <a:endParaRPr lang="en-US" b="1" dirty="0" smtClean="0">
              <a:latin typeface="Calibri" charset="0"/>
            </a:endParaRPr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3976688" y="8839200"/>
            <a:ext cx="30416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98" tIns="46200" rIns="92398" bIns="46200" anchor="b"/>
          <a:lstStyle/>
          <a:p>
            <a:pPr algn="r" defTabSz="923925"/>
            <a:fld id="{B1EBB1E9-8743-47C3-BF12-55DBD38808FB}" type="slidenum">
              <a:rPr lang="en-US" sz="1200" i="0">
                <a:solidFill>
                  <a:schemeClr val="tx1"/>
                </a:solidFill>
                <a:ea typeface="ＭＳ Ｐゴシック" pitchFamily="26" charset="-128"/>
              </a:rPr>
              <a:pPr algn="r" defTabSz="923925"/>
              <a:t>8</a:t>
            </a:fld>
            <a:endParaRPr lang="en-US" sz="1200" i="0">
              <a:solidFill>
                <a:schemeClr val="tx1"/>
              </a:solidFill>
              <a:ea typeface="ＭＳ Ｐゴシック" pitchFamily="26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85B41-EA50-46B7-AB67-DC7538B2BC2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447800"/>
            <a:ext cx="3200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447800"/>
            <a:ext cx="32004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5372100" cy="4343400"/>
          </a:xfrm>
        </p:spPr>
        <p:txBody>
          <a:bodyPr/>
          <a:lstStyle>
            <a:lvl1pPr>
              <a:spcBef>
                <a:spcPts val="1800"/>
              </a:spcBef>
              <a:buNone/>
              <a:defRPr sz="2000" b="1" cap="all" baseline="0"/>
            </a:lvl1pPr>
            <a:lvl2pPr marL="347663" indent="-4763">
              <a:buNone/>
              <a:defRPr sz="1800"/>
            </a:lvl2pPr>
            <a:lvl3pPr marL="571500" indent="-228600"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57200" y="1026628"/>
            <a:ext cx="8077200" cy="228600"/>
          </a:xfrm>
        </p:spPr>
        <p:txBody>
          <a:bodyPr tIns="0" bIns="0"/>
          <a:lstStyle>
            <a:lvl1pPr>
              <a:buNone/>
              <a:defRPr sz="18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457200" y="1371600"/>
            <a:ext cx="7569200" cy="609600"/>
          </a:xfrm>
        </p:spPr>
        <p:txBody>
          <a:bodyPr/>
          <a:lstStyle>
            <a:lvl1pPr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>
            <a:lvl1pPr>
              <a:lnSpc>
                <a:spcPct val="85000"/>
              </a:lnSpc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theme" Target="../theme/theme2.xml"/><Relationship Id="rId12" Type="http://schemas.openxmlformats.org/officeDocument/2006/relationships/image" Target="../media/image1.jpeg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pSp>
        <p:nvGrpSpPr>
          <p:cNvPr id="13316" name="Group 5"/>
          <p:cNvGrpSpPr>
            <a:grpSpLocks/>
          </p:cNvGrpSpPr>
          <p:nvPr/>
        </p:nvGrpSpPr>
        <p:grpSpPr bwMode="auto">
          <a:xfrm>
            <a:off x="0" y="-1588"/>
            <a:ext cx="88900" cy="990601"/>
            <a:chOff x="685800" y="1537097"/>
            <a:chExt cx="88900" cy="1294212"/>
          </a:xfrm>
        </p:grpSpPr>
        <p:sp>
          <p:nvSpPr>
            <p:cNvPr id="5" name="Rectangle 4"/>
            <p:cNvSpPr/>
            <p:nvPr userDrawn="1"/>
          </p:nvSpPr>
          <p:spPr>
            <a:xfrm flipH="1">
              <a:off x="685800" y="1537097"/>
              <a:ext cx="88900" cy="325627"/>
            </a:xfrm>
            <a:prstGeom prst="rect">
              <a:avLst/>
            </a:prstGeom>
            <a:solidFill>
              <a:srgbClr val="00376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6" name="Rectangle 5"/>
            <p:cNvSpPr/>
            <p:nvPr userDrawn="1"/>
          </p:nvSpPr>
          <p:spPr>
            <a:xfrm flipH="1">
              <a:off x="685800" y="1860651"/>
              <a:ext cx="88900" cy="325626"/>
            </a:xfrm>
            <a:prstGeom prst="rect">
              <a:avLst/>
            </a:prstGeom>
            <a:solidFill>
              <a:srgbClr val="E372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7" name="Rectangle 6"/>
            <p:cNvSpPr/>
            <p:nvPr userDrawn="1"/>
          </p:nvSpPr>
          <p:spPr>
            <a:xfrm flipH="1">
              <a:off x="685800" y="2182129"/>
              <a:ext cx="88900" cy="325627"/>
            </a:xfrm>
            <a:prstGeom prst="rect">
              <a:avLst/>
            </a:prstGeom>
            <a:solidFill>
              <a:srgbClr val="98C6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 flipH="1">
              <a:off x="685800" y="2505682"/>
              <a:ext cx="88900" cy="325627"/>
            </a:xfrm>
            <a:prstGeom prst="rect">
              <a:avLst/>
            </a:prstGeom>
            <a:solidFill>
              <a:srgbClr val="A0B4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pic>
        <p:nvPicPr>
          <p:cNvPr id="13317" name="Picture 33" descr="SybaseLogo2_black_med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696200" y="6324600"/>
            <a:ext cx="13890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 cap="all">
          <a:solidFill>
            <a:srgbClr val="003768"/>
          </a:solidFill>
          <a:latin typeface="+mj-lt"/>
          <a:ea typeface="ヒラギノ角ゴ Pro W3" charset="-128"/>
          <a:cs typeface="ヒラギノ角ゴ Pro W3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C1C1C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alibri" charset="0"/>
        <a:buChar char="–"/>
        <a:defRPr sz="2400">
          <a:solidFill>
            <a:srgbClr val="1C1C1C"/>
          </a:solidFill>
          <a:latin typeface="+mn-lt"/>
          <a:ea typeface="ヒラギノ角ゴ Pro W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rgbClr val="1C1C1C"/>
          </a:solidFill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  <a:ea typeface="ヒラギノ角ゴ Pro W3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10"/>
          <p:cNvGrpSpPr>
            <a:grpSpLocks/>
          </p:cNvGrpSpPr>
          <p:nvPr/>
        </p:nvGrpSpPr>
        <p:grpSpPr bwMode="auto">
          <a:xfrm>
            <a:off x="0" y="2403475"/>
            <a:ext cx="88900" cy="1293813"/>
            <a:chOff x="685800" y="1537097"/>
            <a:chExt cx="88900" cy="1294212"/>
          </a:xfrm>
        </p:grpSpPr>
        <p:sp>
          <p:nvSpPr>
            <p:cNvPr id="13" name="Rectangle 5"/>
            <p:cNvSpPr/>
            <p:nvPr userDrawn="1"/>
          </p:nvSpPr>
          <p:spPr>
            <a:xfrm flipH="1">
              <a:off x="685800" y="1537097"/>
              <a:ext cx="88900" cy="325538"/>
            </a:xfrm>
            <a:prstGeom prst="rect">
              <a:avLst/>
            </a:prstGeom>
            <a:solidFill>
              <a:srgbClr val="00376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4" name="Rectangle 6"/>
            <p:cNvSpPr/>
            <p:nvPr userDrawn="1"/>
          </p:nvSpPr>
          <p:spPr>
            <a:xfrm flipH="1">
              <a:off x="685800" y="1859459"/>
              <a:ext cx="88900" cy="327126"/>
            </a:xfrm>
            <a:prstGeom prst="rect">
              <a:avLst/>
            </a:prstGeom>
            <a:solidFill>
              <a:srgbClr val="E3722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5" name="Rectangle 7"/>
            <p:cNvSpPr/>
            <p:nvPr userDrawn="1"/>
          </p:nvSpPr>
          <p:spPr>
            <a:xfrm flipH="1">
              <a:off x="685800" y="2181821"/>
              <a:ext cx="88900" cy="327126"/>
            </a:xfrm>
            <a:prstGeom prst="rect">
              <a:avLst/>
            </a:prstGeom>
            <a:solidFill>
              <a:srgbClr val="98C6EA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  <p:sp>
          <p:nvSpPr>
            <p:cNvPr id="16" name="Rectangle 8"/>
            <p:cNvSpPr/>
            <p:nvPr userDrawn="1"/>
          </p:nvSpPr>
          <p:spPr>
            <a:xfrm flipH="1">
              <a:off x="685800" y="2505771"/>
              <a:ext cx="88900" cy="325538"/>
            </a:xfrm>
            <a:prstGeom prst="rect">
              <a:avLst/>
            </a:prstGeom>
            <a:solidFill>
              <a:srgbClr val="A0B4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457200">
                <a:defRPr/>
              </a:pPr>
              <a:endParaRPr lang="en-US" sz="1800" i="0">
                <a:solidFill>
                  <a:srgbClr val="FFFFFF"/>
                </a:solidFill>
                <a:ea typeface="ＭＳ Ｐゴシック" pitchFamily="34" charset="-128"/>
              </a:endParaRPr>
            </a:p>
          </p:txBody>
        </p:sp>
      </p:grpSp>
      <p:sp>
        <p:nvSpPr>
          <p:cNvPr id="17" name="Rectangle 31"/>
          <p:cNvSpPr>
            <a:spLocks noChangeArrowheads="1"/>
          </p:cNvSpPr>
          <p:nvPr/>
        </p:nvSpPr>
        <p:spPr bwMode="auto">
          <a:xfrm>
            <a:off x="2303463" y="1700213"/>
            <a:ext cx="6840537" cy="2700337"/>
          </a:xfrm>
          <a:prstGeom prst="rect">
            <a:avLst/>
          </a:prstGeom>
          <a:solidFill>
            <a:srgbClr val="003768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defTabSz="457200">
              <a:defRPr/>
            </a:pPr>
            <a:endParaRPr lang="en-US" sz="1800" i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447800"/>
            <a:ext cx="6553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27654" name="Picture 33" descr="SybaseLogo2_black_med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96200" y="6324600"/>
            <a:ext cx="1389063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+mj-lt"/>
          <a:ea typeface="ヒラギノ角ゴ Pro W3" charset="-128"/>
          <a:cs typeface="ヒラギノ角ゴ Pro W3" charset="-128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  <a:ea typeface="ヒラギノ角ゴ Pro W3" charset="-128"/>
          <a:cs typeface="ヒラギノ角ゴ Pro W3" charset="-128"/>
        </a:defRPr>
      </a:lvl5pPr>
      <a:lvl6pPr marL="4572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6pPr>
      <a:lvl7pPr marL="9144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7pPr>
      <a:lvl8pPr marL="13716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8pPr>
      <a:lvl9pPr marL="1828800"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003768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1C1C1C"/>
          </a:solidFill>
          <a:latin typeface="+mn-lt"/>
          <a:ea typeface="ヒラギノ角ゴ Pro W3" charset="-128"/>
          <a:cs typeface="ヒラギノ角ゴ Pro W3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Calibri" charset="0"/>
        <a:buChar char="–"/>
        <a:defRPr sz="2400">
          <a:solidFill>
            <a:srgbClr val="1C1C1C"/>
          </a:solidFill>
          <a:latin typeface="+mn-lt"/>
          <a:ea typeface="ヒラギノ角ゴ Pro W3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§"/>
        <a:defRPr sz="2000">
          <a:solidFill>
            <a:srgbClr val="1C1C1C"/>
          </a:solidFill>
          <a:latin typeface="+mn-lt"/>
          <a:ea typeface="ヒラギノ角ゴ Pro W3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1C1C1C"/>
          </a:solidFill>
          <a:latin typeface="+mn-lt"/>
          <a:ea typeface="ヒラギノ角ゴ Pro W3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  <a:ea typeface="ヒラギノ角ゴ Pro W3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1C1C1C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chart" Target="../charts/chart1.xml"/><Relationship Id="rId5" Type="http://schemas.openxmlformats.org/officeDocument/2006/relationships/image" Target="../media/image9.jpe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oleObject" Target="../embeddings/Microsoft_Excel_97_-_2004_Worksheet1.xls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xcel_97_-_2004_Worksheet2.xls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xcel_97_-_2004_Worksheet3.xls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438400" y="1752600"/>
            <a:ext cx="6705600" cy="2700338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cap="all" dirty="0" smtClean="0">
                <a:solidFill>
                  <a:schemeClr val="bg1"/>
                </a:solidFill>
              </a:rPr>
              <a:t>Mobilizing CRM </a:t>
            </a:r>
            <a:br>
              <a:rPr lang="en-US" sz="4000" cap="all" dirty="0" smtClean="0">
                <a:solidFill>
                  <a:schemeClr val="bg1"/>
                </a:solidFill>
              </a:rPr>
            </a:br>
            <a:r>
              <a:rPr lang="en-US" sz="4000" cap="all" dirty="0" smtClean="0">
                <a:solidFill>
                  <a:schemeClr val="bg1"/>
                </a:solidFill>
              </a:rPr>
              <a:t>One Step at a Time</a:t>
            </a:r>
          </a:p>
        </p:txBody>
      </p:sp>
      <p:sp>
        <p:nvSpPr>
          <p:cNvPr id="40963" name="Rectangle 7"/>
          <p:cNvSpPr txBox="1">
            <a:spLocks noChangeArrowheads="1"/>
          </p:cNvSpPr>
          <p:nvPr/>
        </p:nvSpPr>
        <p:spPr bwMode="auto">
          <a:xfrm>
            <a:off x="2438400" y="4800600"/>
            <a:ext cx="6400800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i="0">
                <a:solidFill>
                  <a:schemeClr val="tx1"/>
                </a:solidFill>
              </a:rPr>
              <a:t>Mark Wright, Sybase Senior Systems Consultant</a:t>
            </a:r>
          </a:p>
          <a:p>
            <a:pPr marL="342900" indent="-342900">
              <a:spcBef>
                <a:spcPct val="20000"/>
              </a:spcBef>
            </a:pPr>
            <a:r>
              <a:rPr lang="en-US" i="0">
                <a:solidFill>
                  <a:schemeClr val="tx1"/>
                </a:solidFill>
              </a:rPr>
              <a:t>Nora Tucker, Sybase Product Marketing Manager</a:t>
            </a:r>
          </a:p>
          <a:p>
            <a:pPr marL="342900" indent="-342900">
              <a:spcBef>
                <a:spcPct val="20000"/>
              </a:spcBef>
            </a:pPr>
            <a:endParaRPr lang="en-US" i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</a:pPr>
            <a:r>
              <a:rPr lang="en-US" i="0">
                <a:solidFill>
                  <a:schemeClr val="tx1"/>
                </a:solidFill>
              </a:rPr>
              <a:t>Bill Laberis, IDG</a:t>
            </a:r>
          </a:p>
          <a:p>
            <a:pPr marL="342900" indent="-342900">
              <a:spcBef>
                <a:spcPct val="20000"/>
              </a:spcBef>
            </a:pPr>
            <a:endParaRPr lang="en-US" i="0">
              <a:solidFill>
                <a:schemeClr val="tx1"/>
              </a:solidFill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i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4582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Step 3: Safeguard data</a:t>
            </a:r>
            <a:r>
              <a:rPr lang="en-US" dirty="0" smtClean="0"/>
              <a:t> both in </a:t>
            </a:r>
            <a:r>
              <a:rPr lang="en-US" dirty="0"/>
              <a:t>transit and</a:t>
            </a:r>
            <a:r>
              <a:rPr lang="en-US" dirty="0" smtClean="0"/>
              <a:t> at </a:t>
            </a:r>
            <a:r>
              <a:rPr lang="en-US" dirty="0"/>
              <a:t>rest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28800"/>
            <a:ext cx="8229600" cy="4419600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With corporate data, security is of critical importance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Many mobile security schemes put security into place at the server level - not always a good idea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Must build mobile security that supports compliance with industry standards and regulations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Security must be rigorously standards-oriented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001000" cy="1143000"/>
          </a:xfrm>
        </p:spPr>
        <p:txBody>
          <a:bodyPr/>
          <a:lstStyle/>
          <a:p>
            <a:r>
              <a:rPr lang="en-US" cap="none" smtClean="0"/>
              <a:t>BEST-IN-CLASS STRATEGIES</a:t>
            </a:r>
          </a:p>
        </p:txBody>
      </p:sp>
      <p:sp>
        <p:nvSpPr>
          <p:cNvPr id="59395" name="TextBox 6"/>
          <p:cNvSpPr txBox="1">
            <a:spLocks noChangeArrowheads="1"/>
          </p:cNvSpPr>
          <p:nvPr/>
        </p:nvSpPr>
        <p:spPr bwMode="auto">
          <a:xfrm>
            <a:off x="228600" y="1319212"/>
            <a:ext cx="20574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Ensure all mobile devices with enterprise access are corporate compliant</a:t>
            </a:r>
          </a:p>
        </p:txBody>
      </p:sp>
      <p:sp>
        <p:nvSpPr>
          <p:cNvPr id="59396" name="TextBox 6"/>
          <p:cNvSpPr txBox="1">
            <a:spLocks noChangeArrowheads="1"/>
          </p:cNvSpPr>
          <p:nvPr/>
        </p:nvSpPr>
        <p:spPr bwMode="auto">
          <a:xfrm>
            <a:off x="0" y="2971800"/>
            <a:ext cx="2286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Manage, maintain, and control all mobile devices that have enterprise access</a:t>
            </a:r>
          </a:p>
        </p:txBody>
      </p:sp>
      <p:sp>
        <p:nvSpPr>
          <p:cNvPr id="59397" name="TextBox 6"/>
          <p:cNvSpPr txBox="1">
            <a:spLocks noChangeArrowheads="1"/>
          </p:cNvSpPr>
          <p:nvPr/>
        </p:nvSpPr>
        <p:spPr bwMode="auto">
          <a:xfrm>
            <a:off x="0" y="4519612"/>
            <a:ext cx="2286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Standardize on ONE mobile platform across the enterprise</a:t>
            </a:r>
          </a:p>
        </p:txBody>
      </p:sp>
      <p:sp>
        <p:nvSpPr>
          <p:cNvPr id="59402" name="TextBox 37"/>
          <p:cNvSpPr txBox="1">
            <a:spLocks noChangeArrowheads="1"/>
          </p:cNvSpPr>
          <p:nvPr/>
        </p:nvSpPr>
        <p:spPr bwMode="auto">
          <a:xfrm>
            <a:off x="609600" y="6350000"/>
            <a:ext cx="24320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/>
              <a:t>Source: Aberdeen Group, June 2009</a:t>
            </a:r>
          </a:p>
          <a:p>
            <a:endParaRPr lang="en-US"/>
          </a:p>
        </p:txBody>
      </p:sp>
      <p:pic>
        <p:nvPicPr>
          <p:cNvPr id="18" name="Picture 17" descr="Aberdeen best in class2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914400"/>
            <a:ext cx="6604000" cy="5029200"/>
          </a:xfrm>
          <a:prstGeom prst="rect">
            <a:avLst/>
          </a:prstGeom>
        </p:spPr>
      </p:pic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7543800" y="4038600"/>
            <a:ext cx="13716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i="0" dirty="0">
                <a:ea typeface="ＭＳ Ｐゴシック" pitchFamily="26" charset="-128"/>
              </a:rPr>
              <a:t>Best-in-Class</a:t>
            </a:r>
          </a:p>
          <a:p>
            <a:endParaRPr lang="en-US" sz="1400" i="0" dirty="0">
              <a:ea typeface="ＭＳ Ｐゴシック" pitchFamily="26" charset="-128"/>
            </a:endParaRPr>
          </a:p>
          <a:p>
            <a:r>
              <a:rPr lang="en-US" sz="1400" i="0" dirty="0">
                <a:ea typeface="ＭＳ Ｐゴシック" pitchFamily="26" charset="-128"/>
              </a:rPr>
              <a:t>All Others</a:t>
            </a:r>
          </a:p>
        </p:txBody>
      </p:sp>
      <p:sp>
        <p:nvSpPr>
          <p:cNvPr id="20" name="Rectangle 14"/>
          <p:cNvSpPr>
            <a:spLocks noChangeArrowheads="1"/>
          </p:cNvSpPr>
          <p:nvPr/>
        </p:nvSpPr>
        <p:spPr bwMode="auto">
          <a:xfrm>
            <a:off x="7391400" y="4572000"/>
            <a:ext cx="152400" cy="152400"/>
          </a:xfrm>
          <a:prstGeom prst="rect">
            <a:avLst/>
          </a:prstGeom>
          <a:solidFill>
            <a:srgbClr val="F05700"/>
          </a:solidFill>
          <a:ln w="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i="0"/>
          </a:p>
        </p:txBody>
      </p:sp>
      <p:sp>
        <p:nvSpPr>
          <p:cNvPr id="21" name="Rectangle 15"/>
          <p:cNvSpPr>
            <a:spLocks noChangeArrowheads="1"/>
          </p:cNvSpPr>
          <p:nvPr/>
        </p:nvSpPr>
        <p:spPr bwMode="auto">
          <a:xfrm>
            <a:off x="7391400" y="4114800"/>
            <a:ext cx="152400" cy="152400"/>
          </a:xfrm>
          <a:prstGeom prst="rect">
            <a:avLst/>
          </a:prstGeom>
          <a:solidFill>
            <a:srgbClr val="002457"/>
          </a:solidFill>
          <a:ln w="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i="0"/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7772400" y="1230312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solidFill>
                  <a:schemeClr val="tx1"/>
                </a:solidFill>
              </a:rPr>
              <a:t>44%</a:t>
            </a: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6096000" y="1687512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solidFill>
                  <a:schemeClr val="tx1"/>
                </a:solidFill>
              </a:rPr>
              <a:t>30%</a:t>
            </a:r>
          </a:p>
        </p:txBody>
      </p:sp>
      <p:sp>
        <p:nvSpPr>
          <p:cNvPr id="24" name="TextBox 6"/>
          <p:cNvSpPr txBox="1">
            <a:spLocks noChangeArrowheads="1"/>
          </p:cNvSpPr>
          <p:nvPr/>
        </p:nvSpPr>
        <p:spPr bwMode="auto">
          <a:xfrm>
            <a:off x="7467600" y="2906712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>
                <a:solidFill>
                  <a:schemeClr val="tx1"/>
                </a:solidFill>
              </a:rPr>
              <a:t>41%</a:t>
            </a:r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39000" y="3363912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solidFill>
                  <a:schemeClr val="tx1"/>
                </a:solidFill>
              </a:rPr>
              <a:t>40%</a:t>
            </a:r>
          </a:p>
        </p:txBody>
      </p:sp>
      <p:sp>
        <p:nvSpPr>
          <p:cNvPr id="26" name="TextBox 6"/>
          <p:cNvSpPr txBox="1">
            <a:spLocks noChangeArrowheads="1"/>
          </p:cNvSpPr>
          <p:nvPr/>
        </p:nvSpPr>
        <p:spPr bwMode="auto">
          <a:xfrm>
            <a:off x="5486400" y="4419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>
                <a:solidFill>
                  <a:schemeClr val="tx1"/>
                </a:solidFill>
              </a:rPr>
              <a:t>25%</a:t>
            </a:r>
          </a:p>
        </p:txBody>
      </p:sp>
      <p:sp>
        <p:nvSpPr>
          <p:cNvPr id="27" name="TextBox 6"/>
          <p:cNvSpPr txBox="1">
            <a:spLocks noChangeArrowheads="1"/>
          </p:cNvSpPr>
          <p:nvPr/>
        </p:nvSpPr>
        <p:spPr bwMode="auto">
          <a:xfrm>
            <a:off x="4191000" y="48768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 dirty="0">
                <a:solidFill>
                  <a:schemeClr val="tx1"/>
                </a:solidFill>
              </a:rPr>
              <a:t>15%</a:t>
            </a:r>
          </a:p>
        </p:txBody>
      </p:sp>
      <p:sp>
        <p:nvSpPr>
          <p:cNvPr id="28" name="TextBox 37"/>
          <p:cNvSpPr txBox="1">
            <a:spLocks noChangeArrowheads="1"/>
          </p:cNvSpPr>
          <p:nvPr/>
        </p:nvSpPr>
        <p:spPr bwMode="auto">
          <a:xfrm>
            <a:off x="6400800" y="4876800"/>
            <a:ext cx="2743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/>
              <a:t>Percentage of All Respondents (n=162)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cap="none" dirty="0" smtClean="0"/>
              <a:t>STEP 4: PROVIDE TRANSPARENT DEVICE MANAGEMENT</a:t>
            </a:r>
          </a:p>
        </p:txBody>
      </p:sp>
      <p:sp>
        <p:nvSpPr>
          <p:cNvPr id="604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495800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sz="2600" dirty="0" smtClean="0"/>
              <a:t>Must develop strategy for supporting field devices remotely </a:t>
            </a:r>
          </a:p>
          <a:p>
            <a:pPr>
              <a:buFont typeface="Wingdings" charset="2"/>
              <a:buChar char="ü"/>
            </a:pPr>
            <a:r>
              <a:rPr lang="en-US" sz="2600" dirty="0" smtClean="0"/>
              <a:t>Device management must be made as user-transparent as possible</a:t>
            </a:r>
          </a:p>
          <a:p>
            <a:pPr>
              <a:buFont typeface="Wingdings" charset="2"/>
              <a:buChar char="ü"/>
            </a:pPr>
            <a:r>
              <a:rPr lang="en-US" sz="2600" dirty="0" smtClean="0"/>
              <a:t>Device </a:t>
            </a:r>
            <a:r>
              <a:rPr lang="en-US" sz="2600" dirty="0" smtClean="0">
                <a:solidFill>
                  <a:schemeClr val="tx1"/>
                </a:solidFill>
              </a:rPr>
              <a:t>management comes clearly to the fore with </a:t>
            </a:r>
            <a:r>
              <a:rPr lang="en-US" sz="2600" dirty="0" err="1" smtClean="0">
                <a:solidFill>
                  <a:schemeClr val="tx1"/>
                </a:solidFill>
              </a:rPr>
              <a:t>iPhone</a:t>
            </a:r>
            <a:r>
              <a:rPr lang="en-US" sz="2600" dirty="0" smtClean="0">
                <a:solidFill>
                  <a:schemeClr val="tx1"/>
                </a:solidFill>
              </a:rPr>
              <a:t> due to myriad of apps available to all users (and inherently personal nature of the device)</a:t>
            </a:r>
          </a:p>
          <a:p>
            <a:pPr>
              <a:buFont typeface="Wingdings" charset="2"/>
              <a:buChar char="ü"/>
            </a:pPr>
            <a:r>
              <a:rPr lang="en-US" sz="2600" dirty="0" smtClean="0">
                <a:solidFill>
                  <a:schemeClr val="tx1"/>
                </a:solidFill>
              </a:rPr>
              <a:t>Provisioning as well as decommissioning</a:t>
            </a:r>
            <a:r>
              <a:rPr lang="en-US" sz="2600" dirty="0" smtClean="0"/>
              <a:t> must be simple and quick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cap="none" dirty="0" smtClean="0"/>
              <a:t>ROI ON MOBILE CRM SOLUTIONS</a:t>
            </a:r>
          </a:p>
        </p:txBody>
      </p:sp>
      <p:pic>
        <p:nvPicPr>
          <p:cNvPr id="624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130425"/>
            <a:ext cx="2093913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/>
          <p:nvPr/>
        </p:nvGraphicFramePr>
        <p:xfrm>
          <a:off x="2057400" y="1673423"/>
          <a:ext cx="6629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2469" name="TextBox 10"/>
          <p:cNvSpPr txBox="1">
            <a:spLocks noChangeArrowheads="1"/>
          </p:cNvSpPr>
          <p:nvPr/>
        </p:nvSpPr>
        <p:spPr bwMode="auto">
          <a:xfrm>
            <a:off x="0" y="6477000"/>
            <a:ext cx="853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>
                <a:solidFill>
                  <a:schemeClr val="tx1"/>
                </a:solidFill>
              </a:rPr>
              <a:t>Source: Yankee Group, Anywhere Enterprise-Large: U.S. Mobility and Business Applications Survey, December 2008.</a:t>
            </a:r>
          </a:p>
        </p:txBody>
      </p:sp>
      <p:sp>
        <p:nvSpPr>
          <p:cNvPr id="12" name="Content Placeholder 9"/>
          <p:cNvSpPr txBox="1">
            <a:spLocks/>
          </p:cNvSpPr>
          <p:nvPr/>
        </p:nvSpPr>
        <p:spPr>
          <a:xfrm>
            <a:off x="1066800" y="1066800"/>
            <a:ext cx="7391400" cy="5302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fontAlgn="ctr" hangingPunct="0">
              <a:lnSpc>
                <a:spcPct val="80000"/>
              </a:lnSpc>
              <a:spcBef>
                <a:spcPct val="50000"/>
              </a:spcBef>
              <a:buClr>
                <a:schemeClr val="tx1"/>
              </a:buClr>
              <a:defRPr/>
            </a:pPr>
            <a:r>
              <a:rPr lang="en-US" sz="1800" b="1" i="0" kern="0" dirty="0">
                <a:latin typeface="Calibri" pitchFamily="34" charset="0"/>
                <a:ea typeface="+mn-ea"/>
              </a:rPr>
              <a:t>Realized or expected % improvement on metrics from implementing mobile sales force automation technology and services for US in 2008.</a:t>
            </a:r>
          </a:p>
        </p:txBody>
      </p:sp>
      <p:pic>
        <p:nvPicPr>
          <p:cNvPr id="62471" name="Picture 16" descr="sybas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96200" y="6248400"/>
            <a:ext cx="1371600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cap="all" dirty="0"/>
              <a:t>Best Practices and Conclusions</a:t>
            </a:r>
          </a:p>
        </p:txBody>
      </p:sp>
      <p:sp>
        <p:nvSpPr>
          <p:cNvPr id="64515" name="Text Box 4"/>
          <p:cNvSpPr txBox="1">
            <a:spLocks noChangeArrowheads="1"/>
          </p:cNvSpPr>
          <p:nvPr/>
        </p:nvSpPr>
        <p:spPr bwMode="auto">
          <a:xfrm>
            <a:off x="457200" y="1295400"/>
            <a:ext cx="838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i="0" dirty="0">
                <a:solidFill>
                  <a:srgbClr val="E37222"/>
                </a:solidFill>
                <a:latin typeface="Webdings" charset="2"/>
                <a:ea typeface="ＭＳ Ｐゴシック" pitchFamily="26" charset="-128"/>
              </a:rPr>
              <a:t>4</a:t>
            </a:r>
            <a:r>
              <a:rPr lang="en-US" sz="3000" i="0" dirty="0">
                <a:solidFill>
                  <a:schemeClr val="tx1"/>
                </a:solidFill>
                <a:ea typeface="ＭＳ Ｐゴシック" pitchFamily="26" charset="-128"/>
              </a:rPr>
              <a:t>Step 1 - Support multiple </a:t>
            </a:r>
            <a: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  <a:t>device types</a:t>
            </a:r>
          </a:p>
          <a:p>
            <a:pPr>
              <a:spcBef>
                <a:spcPct val="50000"/>
              </a:spcBef>
            </a:pPr>
            <a:r>
              <a:rPr lang="en-US" sz="3200" b="1" i="0" dirty="0" smtClean="0">
                <a:solidFill>
                  <a:srgbClr val="E37222"/>
                </a:solidFill>
                <a:latin typeface="Webdings" charset="2"/>
                <a:ea typeface="ＭＳ Ｐゴシック" pitchFamily="26" charset="-128"/>
              </a:rPr>
              <a:t>4</a:t>
            </a:r>
            <a: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  <a:t>Step 2 - Provide real-time integration with</a:t>
            </a:r>
            <a:b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</a:br>
            <a: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  <a:t>                   back-end systems</a:t>
            </a:r>
          </a:p>
          <a:p>
            <a:pPr>
              <a:spcBef>
                <a:spcPct val="50000"/>
              </a:spcBef>
            </a:pPr>
            <a:r>
              <a:rPr lang="en-US" sz="3200" b="1" i="0" dirty="0" smtClean="0">
                <a:solidFill>
                  <a:srgbClr val="E37222"/>
                </a:solidFill>
                <a:latin typeface="Webdings" charset="2"/>
                <a:ea typeface="ＭＳ Ｐゴシック" pitchFamily="26" charset="-128"/>
              </a:rPr>
              <a:t>4</a:t>
            </a:r>
            <a: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  <a:t>Step 3 - Safeguard data both in transit </a:t>
            </a:r>
            <a:b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</a:br>
            <a: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  <a:t>                   and at rest</a:t>
            </a:r>
          </a:p>
          <a:p>
            <a:pPr>
              <a:spcBef>
                <a:spcPct val="50000"/>
              </a:spcBef>
            </a:pPr>
            <a:r>
              <a:rPr lang="en-US" sz="3200" b="1" i="0" dirty="0" smtClean="0">
                <a:solidFill>
                  <a:srgbClr val="E37222"/>
                </a:solidFill>
                <a:latin typeface="Webdings" charset="2"/>
                <a:ea typeface="ＭＳ Ｐゴシック" pitchFamily="26" charset="-128"/>
              </a:rPr>
              <a:t>4</a:t>
            </a:r>
            <a:r>
              <a:rPr lang="en-US" sz="3000" i="0" dirty="0" smtClean="0">
                <a:solidFill>
                  <a:schemeClr val="tx1"/>
                </a:solidFill>
                <a:ea typeface="ＭＳ Ｐゴシック" pitchFamily="26" charset="-128"/>
              </a:rPr>
              <a:t>Step 4 - Provide transparent device 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3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PLATFORM PROLIFERATION</a:t>
            </a:r>
          </a:p>
        </p:txBody>
      </p:sp>
      <p:sp>
        <p:nvSpPr>
          <p:cNvPr id="43011" name="TextBox 6"/>
          <p:cNvSpPr txBox="1">
            <a:spLocks noChangeArrowheads="1"/>
          </p:cNvSpPr>
          <p:nvPr/>
        </p:nvSpPr>
        <p:spPr bwMode="auto">
          <a:xfrm>
            <a:off x="152400" y="1371600"/>
            <a:ext cx="198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BlackBerry devices</a:t>
            </a:r>
          </a:p>
        </p:txBody>
      </p:sp>
      <p:sp>
        <p:nvSpPr>
          <p:cNvPr id="43012" name="TextBox 8"/>
          <p:cNvSpPr txBox="1">
            <a:spLocks noChangeArrowheads="1"/>
          </p:cNvSpPr>
          <p:nvPr/>
        </p:nvSpPr>
        <p:spPr bwMode="auto">
          <a:xfrm>
            <a:off x="6477000" y="4114800"/>
            <a:ext cx="246697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/>
              <a:t>Currently using</a:t>
            </a:r>
          </a:p>
          <a:p>
            <a:endParaRPr lang="en-US" sz="1200" i="0"/>
          </a:p>
          <a:p>
            <a:r>
              <a:rPr lang="en-US" sz="1200" i="0"/>
              <a:t>Plan to implement within 12 months</a:t>
            </a:r>
          </a:p>
          <a:p>
            <a:endParaRPr lang="en-US"/>
          </a:p>
        </p:txBody>
      </p:sp>
      <p:sp>
        <p:nvSpPr>
          <p:cNvPr id="43013" name="Rectangle 9"/>
          <p:cNvSpPr>
            <a:spLocks noChangeArrowheads="1"/>
          </p:cNvSpPr>
          <p:nvPr/>
        </p:nvSpPr>
        <p:spPr bwMode="auto">
          <a:xfrm>
            <a:off x="6324600" y="4191000"/>
            <a:ext cx="152400" cy="152400"/>
          </a:xfrm>
          <a:prstGeom prst="rect">
            <a:avLst/>
          </a:prstGeom>
          <a:solidFill>
            <a:srgbClr val="8BAF00"/>
          </a:solidFill>
          <a:ln w="0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i="0"/>
          </a:p>
        </p:txBody>
      </p:sp>
      <p:sp>
        <p:nvSpPr>
          <p:cNvPr id="39" name="Rectangle 38"/>
          <p:cNvSpPr/>
          <p:nvPr/>
        </p:nvSpPr>
        <p:spPr bwMode="auto">
          <a:xfrm>
            <a:off x="6324600" y="4572000"/>
            <a:ext cx="152400" cy="152400"/>
          </a:xfrm>
          <a:prstGeom prst="rect">
            <a:avLst/>
          </a:prstGeom>
          <a:solidFill>
            <a:srgbClr val="091533"/>
          </a:solidFill>
          <a:ln w="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i="0">
              <a:latin typeface="Calibri" pitchFamily="34" charset="0"/>
              <a:ea typeface="+mn-ea"/>
            </a:endParaRPr>
          </a:p>
        </p:txBody>
      </p:sp>
      <p:sp>
        <p:nvSpPr>
          <p:cNvPr id="43015" name="TextBox 6"/>
          <p:cNvSpPr txBox="1">
            <a:spLocks noChangeArrowheads="1"/>
          </p:cNvSpPr>
          <p:nvPr/>
        </p:nvSpPr>
        <p:spPr bwMode="auto">
          <a:xfrm>
            <a:off x="152400" y="1857375"/>
            <a:ext cx="198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Apple iPhone</a:t>
            </a:r>
          </a:p>
        </p:txBody>
      </p:sp>
      <p:sp>
        <p:nvSpPr>
          <p:cNvPr id="43016" name="TextBox 6"/>
          <p:cNvSpPr txBox="1">
            <a:spLocks noChangeArrowheads="1"/>
          </p:cNvSpPr>
          <p:nvPr/>
        </p:nvSpPr>
        <p:spPr bwMode="auto">
          <a:xfrm>
            <a:off x="152400" y="2286000"/>
            <a:ext cx="198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Windows Mobile 6.x devices</a:t>
            </a:r>
          </a:p>
        </p:txBody>
      </p:sp>
      <p:sp>
        <p:nvSpPr>
          <p:cNvPr id="43017" name="TextBox 6"/>
          <p:cNvSpPr txBox="1">
            <a:spLocks noChangeArrowheads="1"/>
          </p:cNvSpPr>
          <p:nvPr/>
        </p:nvSpPr>
        <p:spPr bwMode="auto">
          <a:xfrm>
            <a:off x="152400" y="2771775"/>
            <a:ext cx="198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“Features” phones</a:t>
            </a:r>
          </a:p>
        </p:txBody>
      </p:sp>
      <p:sp>
        <p:nvSpPr>
          <p:cNvPr id="43018" name="TextBox 6"/>
          <p:cNvSpPr txBox="1">
            <a:spLocks noChangeArrowheads="1"/>
          </p:cNvSpPr>
          <p:nvPr/>
        </p:nvSpPr>
        <p:spPr bwMode="auto">
          <a:xfrm>
            <a:off x="152400" y="32766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Windows Mobile 7.0 devices</a:t>
            </a:r>
          </a:p>
          <a:p>
            <a:pPr algn="r"/>
            <a:endParaRPr lang="en-US" sz="1200" i="0"/>
          </a:p>
        </p:txBody>
      </p:sp>
      <p:sp>
        <p:nvSpPr>
          <p:cNvPr id="43019" name="TextBox 6"/>
          <p:cNvSpPr txBox="1">
            <a:spLocks noChangeArrowheads="1"/>
          </p:cNvSpPr>
          <p:nvPr/>
        </p:nvSpPr>
        <p:spPr bwMode="auto">
          <a:xfrm>
            <a:off x="152400" y="3733800"/>
            <a:ext cx="198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SymbianOS devices</a:t>
            </a:r>
          </a:p>
        </p:txBody>
      </p:sp>
      <p:sp>
        <p:nvSpPr>
          <p:cNvPr id="43020" name="TextBox 6"/>
          <p:cNvSpPr txBox="1">
            <a:spLocks noChangeArrowheads="1"/>
          </p:cNvSpPr>
          <p:nvPr/>
        </p:nvSpPr>
        <p:spPr bwMode="auto">
          <a:xfrm>
            <a:off x="152400" y="4219575"/>
            <a:ext cx="19812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Google Android devices</a:t>
            </a:r>
          </a:p>
        </p:txBody>
      </p:sp>
      <p:sp>
        <p:nvSpPr>
          <p:cNvPr id="43021" name="TextBox 6"/>
          <p:cNvSpPr txBox="1">
            <a:spLocks noChangeArrowheads="1"/>
          </p:cNvSpPr>
          <p:nvPr/>
        </p:nvSpPr>
        <p:spPr bwMode="auto">
          <a:xfrm>
            <a:off x="152400" y="4676775"/>
            <a:ext cx="1981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PalmOS devices</a:t>
            </a:r>
          </a:p>
          <a:p>
            <a:pPr algn="r"/>
            <a:endParaRPr lang="en-US" sz="1200" i="0"/>
          </a:p>
        </p:txBody>
      </p:sp>
      <p:sp>
        <p:nvSpPr>
          <p:cNvPr id="43022" name="TextBox 6"/>
          <p:cNvSpPr txBox="1">
            <a:spLocks noChangeArrowheads="1"/>
          </p:cNvSpPr>
          <p:nvPr/>
        </p:nvSpPr>
        <p:spPr bwMode="auto">
          <a:xfrm>
            <a:off x="152400" y="5210175"/>
            <a:ext cx="1981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200" i="0"/>
              <a:t>Palm WebOS devices</a:t>
            </a:r>
          </a:p>
          <a:p>
            <a:pPr algn="r"/>
            <a:endParaRPr lang="en-US" sz="1200" i="0"/>
          </a:p>
        </p:txBody>
      </p:sp>
      <p:sp>
        <p:nvSpPr>
          <p:cNvPr id="43023" name="TextBox 37"/>
          <p:cNvSpPr txBox="1">
            <a:spLocks noChangeArrowheads="1"/>
          </p:cNvSpPr>
          <p:nvPr/>
        </p:nvSpPr>
        <p:spPr bwMode="auto">
          <a:xfrm>
            <a:off x="609600" y="6350000"/>
            <a:ext cx="25479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/>
              <a:t>Source: Aberdeen Group, March 2009</a:t>
            </a:r>
          </a:p>
          <a:p>
            <a:endParaRPr lang="en-US"/>
          </a:p>
        </p:txBody>
      </p:sp>
      <p:sp>
        <p:nvSpPr>
          <p:cNvPr id="43024" name="TextBox 38"/>
          <p:cNvSpPr txBox="1">
            <a:spLocks noChangeArrowheads="1"/>
          </p:cNvSpPr>
          <p:nvPr/>
        </p:nvSpPr>
        <p:spPr bwMode="auto">
          <a:xfrm>
            <a:off x="4572000" y="3363913"/>
            <a:ext cx="1668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Will replace 6.x in 2010</a:t>
            </a:r>
          </a:p>
          <a:p>
            <a:endParaRPr lang="en-US"/>
          </a:p>
        </p:txBody>
      </p:sp>
      <p:pic>
        <p:nvPicPr>
          <p:cNvPr id="43025" name="Picture 54" descr="Aberdeen platform2.eps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295400"/>
            <a:ext cx="64897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26" name="TextBox 6"/>
          <p:cNvSpPr txBox="1">
            <a:spLocks noChangeArrowheads="1"/>
          </p:cNvSpPr>
          <p:nvPr/>
        </p:nvSpPr>
        <p:spPr bwMode="auto">
          <a:xfrm>
            <a:off x="3962400" y="13827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68%</a:t>
            </a:r>
          </a:p>
        </p:txBody>
      </p:sp>
      <p:sp>
        <p:nvSpPr>
          <p:cNvPr id="43027" name="TextBox 6"/>
          <p:cNvSpPr txBox="1">
            <a:spLocks noChangeArrowheads="1"/>
          </p:cNvSpPr>
          <p:nvPr/>
        </p:nvSpPr>
        <p:spPr bwMode="auto">
          <a:xfrm>
            <a:off x="7239000" y="13827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8%</a:t>
            </a:r>
          </a:p>
        </p:txBody>
      </p:sp>
      <p:sp>
        <p:nvSpPr>
          <p:cNvPr id="43028" name="TextBox 6"/>
          <p:cNvSpPr txBox="1">
            <a:spLocks noChangeArrowheads="1"/>
          </p:cNvSpPr>
          <p:nvPr/>
        </p:nvSpPr>
        <p:spPr bwMode="auto">
          <a:xfrm>
            <a:off x="2971800" y="18399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25%</a:t>
            </a:r>
          </a:p>
        </p:txBody>
      </p:sp>
      <p:sp>
        <p:nvSpPr>
          <p:cNvPr id="43029" name="TextBox 6"/>
          <p:cNvSpPr txBox="1">
            <a:spLocks noChangeArrowheads="1"/>
          </p:cNvSpPr>
          <p:nvPr/>
        </p:nvSpPr>
        <p:spPr bwMode="auto">
          <a:xfrm>
            <a:off x="4495800" y="18399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19%</a:t>
            </a:r>
          </a:p>
        </p:txBody>
      </p:sp>
      <p:sp>
        <p:nvSpPr>
          <p:cNvPr id="43030" name="TextBox 6"/>
          <p:cNvSpPr txBox="1">
            <a:spLocks noChangeArrowheads="1"/>
          </p:cNvSpPr>
          <p:nvPr/>
        </p:nvSpPr>
        <p:spPr bwMode="auto">
          <a:xfrm>
            <a:off x="4572000" y="2308225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i="0" dirty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43031" name="TextBox 6"/>
          <p:cNvSpPr txBox="1">
            <a:spLocks noChangeArrowheads="1"/>
          </p:cNvSpPr>
          <p:nvPr/>
        </p:nvSpPr>
        <p:spPr bwMode="auto">
          <a:xfrm>
            <a:off x="4343400" y="2819400"/>
            <a:ext cx="5334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sz="1800" i="0" dirty="0">
                <a:solidFill>
                  <a:schemeClr val="bg1"/>
                </a:solidFill>
              </a:rPr>
              <a:t>5%</a:t>
            </a:r>
          </a:p>
        </p:txBody>
      </p:sp>
      <p:sp>
        <p:nvSpPr>
          <p:cNvPr id="43032" name="TextBox 6"/>
          <p:cNvSpPr txBox="1">
            <a:spLocks noChangeArrowheads="1"/>
          </p:cNvSpPr>
          <p:nvPr/>
        </p:nvSpPr>
        <p:spPr bwMode="auto">
          <a:xfrm>
            <a:off x="3048000" y="32877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29%</a:t>
            </a:r>
          </a:p>
        </p:txBody>
      </p:sp>
      <p:sp>
        <p:nvSpPr>
          <p:cNvPr id="43033" name="TextBox 6"/>
          <p:cNvSpPr txBox="1">
            <a:spLocks noChangeArrowheads="1"/>
          </p:cNvSpPr>
          <p:nvPr/>
        </p:nvSpPr>
        <p:spPr bwMode="auto">
          <a:xfrm>
            <a:off x="3429000" y="3756025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43034" name="TextBox 6"/>
          <p:cNvSpPr txBox="1">
            <a:spLocks noChangeArrowheads="1"/>
          </p:cNvSpPr>
          <p:nvPr/>
        </p:nvSpPr>
        <p:spPr bwMode="auto">
          <a:xfrm>
            <a:off x="2971800" y="42783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17%</a:t>
            </a:r>
          </a:p>
        </p:txBody>
      </p:sp>
      <p:sp>
        <p:nvSpPr>
          <p:cNvPr id="43035" name="TextBox 6"/>
          <p:cNvSpPr txBox="1">
            <a:spLocks noChangeArrowheads="1"/>
          </p:cNvSpPr>
          <p:nvPr/>
        </p:nvSpPr>
        <p:spPr bwMode="auto">
          <a:xfrm>
            <a:off x="3276600" y="47355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3%</a:t>
            </a:r>
          </a:p>
        </p:txBody>
      </p:sp>
      <p:sp>
        <p:nvSpPr>
          <p:cNvPr id="43036" name="TextBox 6"/>
          <p:cNvSpPr txBox="1">
            <a:spLocks noChangeArrowheads="1"/>
          </p:cNvSpPr>
          <p:nvPr/>
        </p:nvSpPr>
        <p:spPr bwMode="auto">
          <a:xfrm>
            <a:off x="2133600" y="51816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9%</a:t>
            </a:r>
          </a:p>
        </p:txBody>
      </p:sp>
      <p:sp>
        <p:nvSpPr>
          <p:cNvPr id="43037" name="TextBox 6"/>
          <p:cNvSpPr txBox="1">
            <a:spLocks noChangeArrowheads="1"/>
          </p:cNvSpPr>
          <p:nvPr/>
        </p:nvSpPr>
        <p:spPr bwMode="auto">
          <a:xfrm>
            <a:off x="3048000" y="2308225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32%</a:t>
            </a:r>
          </a:p>
        </p:txBody>
      </p:sp>
      <p:sp>
        <p:nvSpPr>
          <p:cNvPr id="43038" name="TextBox 6"/>
          <p:cNvSpPr txBox="1">
            <a:spLocks noChangeArrowheads="1"/>
          </p:cNvSpPr>
          <p:nvPr/>
        </p:nvSpPr>
        <p:spPr bwMode="auto">
          <a:xfrm>
            <a:off x="3048000" y="2819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30%</a:t>
            </a:r>
          </a:p>
        </p:txBody>
      </p:sp>
      <p:sp>
        <p:nvSpPr>
          <p:cNvPr id="43039" name="TextBox 6"/>
          <p:cNvSpPr txBox="1">
            <a:spLocks noChangeArrowheads="1"/>
          </p:cNvSpPr>
          <p:nvPr/>
        </p:nvSpPr>
        <p:spPr bwMode="auto">
          <a:xfrm>
            <a:off x="2667000" y="37449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18%</a:t>
            </a:r>
          </a:p>
        </p:txBody>
      </p:sp>
      <p:sp>
        <p:nvSpPr>
          <p:cNvPr id="43040" name="TextBox 6"/>
          <p:cNvSpPr txBox="1">
            <a:spLocks noChangeArrowheads="1"/>
          </p:cNvSpPr>
          <p:nvPr/>
        </p:nvSpPr>
        <p:spPr bwMode="auto">
          <a:xfrm>
            <a:off x="2057400" y="4289425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6%</a:t>
            </a:r>
          </a:p>
        </p:txBody>
      </p:sp>
      <p:sp>
        <p:nvSpPr>
          <p:cNvPr id="43041" name="TextBox 6"/>
          <p:cNvSpPr txBox="1">
            <a:spLocks noChangeArrowheads="1"/>
          </p:cNvSpPr>
          <p:nvPr/>
        </p:nvSpPr>
        <p:spPr bwMode="auto">
          <a:xfrm>
            <a:off x="2438400" y="4735513"/>
            <a:ext cx="609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800" i="0">
                <a:solidFill>
                  <a:schemeClr val="bg1"/>
                </a:solidFill>
              </a:rPr>
              <a:t>18%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 idx="4294967295"/>
          </p:nvPr>
        </p:nvSpPr>
        <p:spPr>
          <a:xfrm>
            <a:off x="457200" y="76200"/>
            <a:ext cx="8382000" cy="990600"/>
          </a:xfrm>
        </p:spPr>
        <p:txBody>
          <a:bodyPr/>
          <a:lstStyle/>
          <a:p>
            <a:pPr eaLnBrk="1" hangingPunct="1"/>
            <a:r>
              <a:rPr lang="en-US" sz="2800" cap="none" dirty="0" smtClean="0">
                <a:solidFill>
                  <a:srgbClr val="002457"/>
                </a:solidFill>
              </a:rPr>
              <a:t>ORGANIZATIONS NEED TO SUPPORT MULTIPLE DEVICES AND PERSONALLY-OWNED DEVICES 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 rot="10800000" flipV="1">
            <a:off x="379413" y="6392863"/>
            <a:ext cx="8001000" cy="23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100">
                <a:ea typeface="ＭＳ Ｐゴシック" pitchFamily="26" charset="-128"/>
              </a:rPr>
              <a:t>Q14: Please rate your agreement with the following statements.  Base: 106 respondents</a:t>
            </a:r>
          </a:p>
        </p:txBody>
      </p:sp>
      <p:sp>
        <p:nvSpPr>
          <p:cNvPr id="44037" name="TextBox 6"/>
          <p:cNvSpPr txBox="1">
            <a:spLocks noChangeArrowheads="1"/>
          </p:cNvSpPr>
          <p:nvPr/>
        </p:nvSpPr>
        <p:spPr bwMode="auto">
          <a:xfrm>
            <a:off x="457200" y="32766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>
                <a:ea typeface="ＭＳ Ｐゴシック" pitchFamily="26" charset="-128"/>
              </a:rPr>
              <a:t>We feel it is important to support </a:t>
            </a:r>
            <a:r>
              <a:rPr lang="en-US" sz="1200" b="1" i="0">
                <a:ea typeface="ＭＳ Ｐゴシック" pitchFamily="26" charset="-128"/>
              </a:rPr>
              <a:t>multiple handheld device types</a:t>
            </a:r>
            <a:r>
              <a:rPr lang="en-US" sz="1200" i="0">
                <a:ea typeface="ＭＳ Ｐゴシック" pitchFamily="26" charset="-128"/>
              </a:rPr>
              <a:t> to meet employee expectations for functionality</a:t>
            </a:r>
          </a:p>
        </p:txBody>
      </p:sp>
      <p:sp>
        <p:nvSpPr>
          <p:cNvPr id="44038" name="TextBox 7"/>
          <p:cNvSpPr txBox="1">
            <a:spLocks noChangeArrowheads="1"/>
          </p:cNvSpPr>
          <p:nvPr/>
        </p:nvSpPr>
        <p:spPr bwMode="auto">
          <a:xfrm>
            <a:off x="457200" y="4953000"/>
            <a:ext cx="403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>
                <a:ea typeface="ＭＳ Ｐゴシック" pitchFamily="26" charset="-128"/>
              </a:rPr>
              <a:t>We feel it is important to support </a:t>
            </a:r>
            <a:r>
              <a:rPr lang="en-US" sz="1200" b="1" i="0">
                <a:ea typeface="ＭＳ Ｐゴシック" pitchFamily="26" charset="-128"/>
              </a:rPr>
              <a:t>employee-owned handheld device types</a:t>
            </a:r>
            <a:r>
              <a:rPr lang="en-US" sz="1200" i="0">
                <a:ea typeface="ＭＳ Ｐゴシック" pitchFamily="26" charset="-128"/>
              </a:rPr>
              <a:t> to meet employee expectations for functionality</a:t>
            </a:r>
          </a:p>
        </p:txBody>
      </p:sp>
      <p:graphicFrame>
        <p:nvGraphicFramePr>
          <p:cNvPr id="44034" name="Chart 6"/>
          <p:cNvGraphicFramePr>
            <a:graphicFrameLocks/>
          </p:cNvGraphicFramePr>
          <p:nvPr/>
        </p:nvGraphicFramePr>
        <p:xfrm>
          <a:off x="-152400" y="1371600"/>
          <a:ext cx="9398000" cy="4419600"/>
        </p:xfrm>
        <a:graphic>
          <a:graphicData uri="http://schemas.openxmlformats.org/presentationml/2006/ole">
            <p:oleObj spid="_x0000_s44034" name="Worksheet" r:id="rId4" imgW="8535140" imgH="4066384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2400"/>
            <a:ext cx="8305800" cy="762000"/>
          </a:xfrm>
        </p:spPr>
        <p:txBody>
          <a:bodyPr/>
          <a:lstStyle/>
          <a:p>
            <a:pPr>
              <a:defRPr/>
            </a:pPr>
            <a:r>
              <a:rPr lang="en-US" dirty="0"/>
              <a:t>Step 1: Support Multiple Device Types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1447800"/>
            <a:ext cx="7924800" cy="4724400"/>
          </a:xfrm>
        </p:spPr>
        <p:txBody>
          <a:bodyPr/>
          <a:lstStyle/>
          <a:p>
            <a:pPr algn="l">
              <a:buFont typeface="Wingdings" charset="2"/>
              <a:buChar char="ü"/>
            </a:pPr>
            <a:r>
              <a:rPr lang="en-US" dirty="0" smtClean="0"/>
              <a:t> </a:t>
            </a:r>
            <a:r>
              <a:rPr lang="en-US" sz="2600" dirty="0" smtClean="0"/>
              <a:t>Explosion of device types entering organizations today</a:t>
            </a:r>
          </a:p>
          <a:p>
            <a:pPr algn="l">
              <a:buFont typeface="Wingdings" charset="2"/>
              <a:buChar char="ü"/>
            </a:pPr>
            <a:r>
              <a:rPr lang="en-US" sz="2600" dirty="0" smtClean="0"/>
              <a:t> Rise of new platforms beyond BlackBerry, such as </a:t>
            </a:r>
          </a:p>
          <a:p>
            <a:pPr algn="l"/>
            <a:r>
              <a:rPr lang="en-US" sz="2600" dirty="0" smtClean="0"/>
              <a:t>    </a:t>
            </a:r>
            <a:r>
              <a:rPr lang="en-US" sz="2600" dirty="0" err="1" smtClean="0"/>
              <a:t>iPhone</a:t>
            </a:r>
            <a:r>
              <a:rPr lang="en-US" sz="2600" dirty="0" smtClean="0"/>
              <a:t> and Android</a:t>
            </a:r>
          </a:p>
          <a:p>
            <a:pPr algn="l">
              <a:buFont typeface="Wingdings" charset="2"/>
              <a:buChar char="ü"/>
            </a:pPr>
            <a:r>
              <a:rPr lang="en-US" sz="2600" dirty="0" smtClean="0"/>
              <a:t> Broad reach of many mobile applications across entire</a:t>
            </a:r>
            <a:br>
              <a:rPr lang="en-US" sz="2600" dirty="0" smtClean="0"/>
            </a:br>
            <a:r>
              <a:rPr lang="en-US" sz="2600" dirty="0" smtClean="0"/>
              <a:t>    enterprise</a:t>
            </a:r>
          </a:p>
          <a:p>
            <a:pPr algn="l">
              <a:buFont typeface="Wingdings" charset="2"/>
              <a:buChar char="ü"/>
            </a:pPr>
            <a:r>
              <a:rPr lang="en-US" sz="2600" dirty="0" smtClean="0"/>
              <a:t> Different devices for different user segments</a:t>
            </a:r>
          </a:p>
          <a:p>
            <a:pPr algn="l">
              <a:buFont typeface="Wingdings" charset="2"/>
              <a:buChar char="ü"/>
            </a:pPr>
            <a:r>
              <a:rPr lang="en-US" sz="2600" dirty="0" smtClean="0"/>
              <a:t> Clear need for a flexible, device-agnostic platform</a:t>
            </a:r>
            <a:br>
              <a:rPr lang="en-US" sz="2600" dirty="0" smtClean="0"/>
            </a:br>
            <a:r>
              <a:rPr lang="en-US" sz="2600" dirty="0" smtClean="0"/>
              <a:t>     from which to manage and support mobile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Title 1"/>
          <p:cNvSpPr>
            <a:spLocks noGrp="1"/>
          </p:cNvSpPr>
          <p:nvPr>
            <p:ph type="title" idx="4294967295"/>
          </p:nvPr>
        </p:nvSpPr>
        <p:spPr>
          <a:xfrm>
            <a:off x="304800" y="76200"/>
            <a:ext cx="8839200" cy="990600"/>
          </a:xfrm>
          <a:noFill/>
        </p:spPr>
        <p:txBody>
          <a:bodyPr/>
          <a:lstStyle/>
          <a:p>
            <a:r>
              <a:rPr lang="en-US" sz="2800" cap="none" dirty="0" smtClean="0">
                <a:solidFill>
                  <a:srgbClr val="002457"/>
                </a:solidFill>
              </a:rPr>
              <a:t>REAL-TIME ACCESS TO CRITICAL BUSINESS INFORMATION DRIVES MOBILITY INITIATIVES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 rot="10800000" flipV="1">
            <a:off x="265113" y="6286500"/>
            <a:ext cx="83058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100">
                <a:ea typeface="ＭＳ Ｐゴシック" pitchFamily="26" charset="-128"/>
              </a:rPr>
              <a:t>Q7: What are the primary drivers behind your organization’s handheld mobility initiatives?  Base: 106 respondents;</a:t>
            </a:r>
          </a:p>
          <a:p>
            <a:pPr>
              <a:lnSpc>
                <a:spcPct val="85000"/>
              </a:lnSpc>
            </a:pPr>
            <a:r>
              <a:rPr lang="en-US" sz="1100">
                <a:ea typeface="ＭＳ Ｐゴシック" pitchFamily="26" charset="-128"/>
              </a:rPr>
              <a:t>Multiple responses accepted</a:t>
            </a:r>
          </a:p>
        </p:txBody>
      </p:sp>
      <p:graphicFrame>
        <p:nvGraphicFramePr>
          <p:cNvPr id="48130" name="Content Placeholder 4"/>
          <p:cNvGraphicFramePr>
            <a:graphicFrameLocks/>
          </p:cNvGraphicFramePr>
          <p:nvPr/>
        </p:nvGraphicFramePr>
        <p:xfrm>
          <a:off x="76200" y="1066800"/>
          <a:ext cx="9067800" cy="5029200"/>
        </p:xfrm>
        <a:graphic>
          <a:graphicData uri="http://schemas.openxmlformats.org/presentationml/2006/ole">
            <p:oleObj spid="_x0000_s48130" name="Worksheet" r:id="rId4" imgW="8614395" imgH="5029636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Title 1"/>
          <p:cNvSpPr>
            <a:spLocks noGrp="1"/>
          </p:cNvSpPr>
          <p:nvPr>
            <p:ph type="title" idx="4294967295"/>
          </p:nvPr>
        </p:nvSpPr>
        <p:spPr>
          <a:xfrm>
            <a:off x="381000" y="76200"/>
            <a:ext cx="8229600" cy="990600"/>
          </a:xfrm>
          <a:noFill/>
        </p:spPr>
        <p:txBody>
          <a:bodyPr/>
          <a:lstStyle/>
          <a:p>
            <a:pPr eaLnBrk="1" hangingPunct="1"/>
            <a:r>
              <a:rPr lang="en-US" sz="2800" cap="none" dirty="0" smtClean="0">
                <a:solidFill>
                  <a:srgbClr val="002457"/>
                </a:solidFill>
              </a:rPr>
              <a:t>MOBILITY INITIATIVES BOOST PRODUCTIVITY, INFORMATION ACCESS AND EMPLOYEE SATISFACTION</a:t>
            </a: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 rot="10800000" flipV="1">
            <a:off x="379413" y="6319838"/>
            <a:ext cx="708660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sz="1100">
                <a:ea typeface="ＭＳ Ｐゴシック" pitchFamily="26" charset="-128"/>
              </a:rPr>
              <a:t>Q9: Which of the following benefits has your organization achieved or does your organization expect to achieve within the next 12-24 months from its handheld mobility initiatives? Base: 106 respondents</a:t>
            </a:r>
          </a:p>
        </p:txBody>
      </p:sp>
      <p:graphicFrame>
        <p:nvGraphicFramePr>
          <p:cNvPr id="50178" name="Chart 5"/>
          <p:cNvGraphicFramePr>
            <a:graphicFrameLocks/>
          </p:cNvGraphicFramePr>
          <p:nvPr/>
        </p:nvGraphicFramePr>
        <p:xfrm>
          <a:off x="134938" y="998538"/>
          <a:ext cx="8907462" cy="5300662"/>
        </p:xfrm>
        <a:graphic>
          <a:graphicData uri="http://schemas.openxmlformats.org/presentationml/2006/ole">
            <p:oleObj spid="_x0000_s50178" name="Chart" r:id="rId4" imgW="8303472" imgH="5157663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>
              <a:defRPr/>
            </a:pPr>
            <a:r>
              <a:rPr lang="en-US" dirty="0"/>
              <a:t>Step 2: Provide real-time integration with </a:t>
            </a:r>
            <a:r>
              <a:rPr lang="en-US" dirty="0" smtClean="0"/>
              <a:t>back-end </a:t>
            </a:r>
            <a:r>
              <a:rPr lang="en-US" dirty="0"/>
              <a:t>systems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en-US" dirty="0" smtClean="0"/>
              <a:t>Rising user demand for mobile CRM connectivity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Need real-time visibility into the business from any location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Clear competitive advantages of not relying on offline data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Promote more effective usage of CRM investments </a:t>
            </a:r>
            <a:br>
              <a:rPr lang="en-US" dirty="0" smtClean="0"/>
            </a:br>
            <a:r>
              <a:rPr lang="en-US" dirty="0" smtClean="0"/>
              <a:t>already in place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Need to access information as well as input information with real-time updates to the back-end systems</a:t>
            </a:r>
          </a:p>
          <a:p>
            <a:pPr>
              <a:buFont typeface="Wingdings" charset="2"/>
              <a:buChar char="ü"/>
            </a:pPr>
            <a:r>
              <a:rPr lang="en-US" dirty="0" smtClean="0">
                <a:solidFill>
                  <a:schemeClr val="tx1"/>
                </a:solidFill>
              </a:rPr>
              <a:t>SAP and Sybase relationship built from engineering to</a:t>
            </a:r>
            <a:r>
              <a:rPr lang="en-US" dirty="0" smtClean="0"/>
              <a:t> marketing to sales and support</a:t>
            </a:r>
          </a:p>
          <a:p>
            <a:pPr>
              <a:buFont typeface="Wingdings" charset="2"/>
              <a:buChar char="ü"/>
            </a:pPr>
            <a:r>
              <a:rPr lang="en-US" dirty="0" smtClean="0"/>
              <a:t>SAP mobile gateway and data orchestration engine enables seamless mobile connectivity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 idx="4294967295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Independent study on information workers</a:t>
            </a:r>
          </a:p>
        </p:txBody>
      </p:sp>
      <p:sp>
        <p:nvSpPr>
          <p:cNvPr id="54275" name="Rectangle 3"/>
          <p:cNvSpPr txBox="1">
            <a:spLocks noChangeArrowheads="1"/>
          </p:cNvSpPr>
          <p:nvPr/>
        </p:nvSpPr>
        <p:spPr bwMode="auto">
          <a:xfrm>
            <a:off x="304800" y="1819275"/>
            <a:ext cx="86106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3200" b="1" i="0">
                <a:solidFill>
                  <a:srgbClr val="E37222"/>
                </a:solidFill>
                <a:latin typeface="Webdings" charset="2"/>
                <a:ea typeface="ＭＳ Ｐゴシック" pitchFamily="26" charset="-128"/>
              </a:rPr>
              <a:t>4</a:t>
            </a:r>
            <a:r>
              <a:rPr lang="en-US" i="0">
                <a:solidFill>
                  <a:schemeClr val="tx1"/>
                </a:solidFill>
                <a:cs typeface="Times New Roman" charset="0"/>
              </a:rPr>
              <a:t>More than </a:t>
            </a:r>
            <a:r>
              <a:rPr lang="en-US" b="1" i="0">
                <a:solidFill>
                  <a:schemeClr val="tx2"/>
                </a:solidFill>
                <a:cs typeface="Times New Roman" charset="0"/>
              </a:rPr>
              <a:t>40% </a:t>
            </a:r>
            <a:r>
              <a:rPr lang="en-US" i="0">
                <a:solidFill>
                  <a:schemeClr val="tx1"/>
                </a:solidFill>
                <a:cs typeface="Times New Roman" charset="0"/>
              </a:rPr>
              <a:t>of information workers have the IT department</a:t>
            </a:r>
            <a:br>
              <a:rPr lang="en-US" i="0">
                <a:solidFill>
                  <a:schemeClr val="tx1"/>
                </a:solidFill>
                <a:cs typeface="Times New Roman" charset="0"/>
              </a:rPr>
            </a:br>
            <a:r>
              <a:rPr lang="en-US" i="0">
                <a:solidFill>
                  <a:schemeClr val="tx1"/>
                </a:solidFill>
                <a:cs typeface="Times New Roman" charset="0"/>
              </a:rPr>
              <a:t>      install corporate-sanctioned mobile applications on their</a:t>
            </a:r>
            <a:br>
              <a:rPr lang="en-US" i="0">
                <a:solidFill>
                  <a:schemeClr val="tx1"/>
                </a:solidFill>
                <a:cs typeface="Times New Roman" charset="0"/>
              </a:rPr>
            </a:br>
            <a:r>
              <a:rPr lang="en-US" i="0">
                <a:solidFill>
                  <a:schemeClr val="tx1"/>
                </a:solidFill>
                <a:cs typeface="Times New Roman" charset="0"/>
              </a:rPr>
              <a:t>      smartphones.</a:t>
            </a:r>
          </a:p>
          <a:p>
            <a:pPr eaLnBrk="0" hangingPunct="0">
              <a:spcBef>
                <a:spcPts val="500"/>
              </a:spcBef>
              <a:spcAft>
                <a:spcPts val="500"/>
              </a:spcAft>
            </a:pPr>
            <a:r>
              <a:rPr lang="en-US" sz="3200" b="1" i="0">
                <a:solidFill>
                  <a:srgbClr val="E37222"/>
                </a:solidFill>
                <a:latin typeface="Webdings" charset="2"/>
                <a:ea typeface="ＭＳ Ｐゴシック" pitchFamily="26" charset="-128"/>
              </a:rPr>
              <a:t>4</a:t>
            </a:r>
            <a:r>
              <a:rPr lang="en-US" b="1" i="0">
                <a:solidFill>
                  <a:schemeClr val="tx2"/>
                </a:solidFill>
                <a:cs typeface="Times New Roman" charset="0"/>
              </a:rPr>
              <a:t>32% </a:t>
            </a:r>
            <a:r>
              <a:rPr lang="en-US" i="0">
                <a:solidFill>
                  <a:schemeClr val="tx1"/>
                </a:solidFill>
                <a:cs typeface="Times New Roman" charset="0"/>
              </a:rPr>
              <a:t>use their smartphones for work 1-2 hours per day.</a:t>
            </a:r>
          </a:p>
          <a:p>
            <a:pPr eaLnBrk="0" hangingPunct="0">
              <a:spcBef>
                <a:spcPct val="20000"/>
              </a:spcBef>
            </a:pPr>
            <a:r>
              <a:rPr lang="en-US" sz="3200" b="1" i="0">
                <a:solidFill>
                  <a:srgbClr val="E37222"/>
                </a:solidFill>
                <a:latin typeface="Webdings" charset="2"/>
                <a:ea typeface="ＭＳ Ｐゴシック" pitchFamily="26" charset="-128"/>
              </a:rPr>
              <a:t>4</a:t>
            </a:r>
            <a:r>
              <a:rPr lang="en-US" b="1" i="0">
                <a:solidFill>
                  <a:schemeClr val="tx2"/>
                </a:solidFill>
                <a:cs typeface="Times New Roman" charset="0"/>
              </a:rPr>
              <a:t>43% </a:t>
            </a:r>
            <a:r>
              <a:rPr lang="en-US" i="0">
                <a:solidFill>
                  <a:schemeClr val="tx1"/>
                </a:solidFill>
                <a:cs typeface="Times New Roman" charset="0"/>
              </a:rPr>
              <a:t>of IT execs say they are somewhat or very concerned with</a:t>
            </a:r>
            <a:br>
              <a:rPr lang="en-US" i="0">
                <a:solidFill>
                  <a:schemeClr val="tx1"/>
                </a:solidFill>
                <a:cs typeface="Times New Roman" charset="0"/>
              </a:rPr>
            </a:br>
            <a:r>
              <a:rPr lang="en-US" i="0">
                <a:solidFill>
                  <a:schemeClr val="tx1"/>
                </a:solidFill>
                <a:cs typeface="Times New Roman" charset="0"/>
              </a:rPr>
              <a:t>      security issues of using smartphones for business use.</a:t>
            </a:r>
          </a:p>
          <a:p>
            <a:pPr eaLnBrk="0" hangingPunct="0">
              <a:spcBef>
                <a:spcPct val="20000"/>
              </a:spcBef>
              <a:buFont typeface="Wingdings" charset="2"/>
              <a:buChar char="Ø"/>
            </a:pPr>
            <a:endParaRPr lang="en-US" sz="1700" i="0">
              <a:solidFill>
                <a:schemeClr val="tx1"/>
              </a:solidFill>
              <a:cs typeface="Times New Roman" charset="0"/>
            </a:endParaRPr>
          </a:p>
          <a:p>
            <a:pPr eaLnBrk="0" hangingPunct="0">
              <a:spcBef>
                <a:spcPct val="20000"/>
              </a:spcBef>
              <a:buFont typeface="Wingdings" charset="2"/>
              <a:buChar char="Ø"/>
            </a:pPr>
            <a:endParaRPr lang="en-US" sz="1000" i="0">
              <a:solidFill>
                <a:schemeClr val="tx1"/>
              </a:solidFill>
              <a:cs typeface="Times New Roman" charset="0"/>
            </a:endParaRPr>
          </a:p>
          <a:p>
            <a:pPr eaLnBrk="0" hangingPunct="0">
              <a:spcBef>
                <a:spcPct val="20000"/>
              </a:spcBef>
              <a:buFont typeface="Wingdings" charset="2"/>
              <a:buNone/>
            </a:pPr>
            <a:endParaRPr lang="en-US" sz="1000" i="0">
              <a:solidFill>
                <a:schemeClr val="tx1"/>
              </a:solidFill>
              <a:cs typeface="Times New Roman" charset="0"/>
            </a:endParaRPr>
          </a:p>
          <a:p>
            <a:pPr eaLnBrk="0" hangingPunct="0">
              <a:spcBef>
                <a:spcPct val="20000"/>
              </a:spcBef>
              <a:buFont typeface="Wingdings" charset="2"/>
              <a:buNone/>
            </a:pPr>
            <a:r>
              <a:rPr lang="en-US" sz="1400" i="0">
                <a:solidFill>
                  <a:schemeClr val="tx1"/>
                </a:solidFill>
                <a:cs typeface="Times New Roman" charset="0"/>
              </a:rPr>
              <a:t>Source: </a:t>
            </a:r>
            <a:r>
              <a:rPr lang="en-US" sz="1400" i="0">
                <a:solidFill>
                  <a:srgbClr val="000000"/>
                </a:solidFill>
                <a:cs typeface="Times New Roman" charset="0"/>
              </a:rPr>
              <a:t>“Understanding Information Worker Smartphone Usage”, Forrester Research, Inc., November 2009.</a:t>
            </a:r>
            <a:endParaRPr lang="en-US" sz="1400" i="0">
              <a:solidFill>
                <a:schemeClr val="tx1"/>
              </a:solidFill>
              <a:cs typeface="Times New Roman" charset="0"/>
            </a:endParaRPr>
          </a:p>
          <a:p>
            <a:pPr eaLnBrk="0" hangingPunct="0">
              <a:spcBef>
                <a:spcPct val="20000"/>
              </a:spcBef>
              <a:buFont typeface="Wingdings" charset="2"/>
              <a:buNone/>
            </a:pPr>
            <a:endParaRPr lang="en-US" i="0">
              <a:solidFill>
                <a:schemeClr val="tx1"/>
              </a:solidFill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"/>
            <a:ext cx="7924800" cy="1143000"/>
          </a:xfrm>
        </p:spPr>
        <p:txBody>
          <a:bodyPr/>
          <a:lstStyle/>
          <a:p>
            <a:r>
              <a:rPr lang="en-US" cap="none" dirty="0" smtClean="0"/>
              <a:t>MAXIMUM COST FOR A SINGLE MOBILE COMPLIANCE LAPSE</a:t>
            </a:r>
          </a:p>
        </p:txBody>
      </p:sp>
      <p:sp>
        <p:nvSpPr>
          <p:cNvPr id="56324" name="TextBox 6"/>
          <p:cNvSpPr txBox="1">
            <a:spLocks noChangeArrowheads="1"/>
          </p:cNvSpPr>
          <p:nvPr/>
        </p:nvSpPr>
        <p:spPr bwMode="auto">
          <a:xfrm>
            <a:off x="76200" y="1597025"/>
            <a:ext cx="274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Sarbanes-Oxley (SOX, JSOX)</a:t>
            </a:r>
          </a:p>
        </p:txBody>
      </p:sp>
      <p:sp>
        <p:nvSpPr>
          <p:cNvPr id="56325" name="TextBox 6"/>
          <p:cNvSpPr txBox="1">
            <a:spLocks noChangeArrowheads="1"/>
          </p:cNvSpPr>
          <p:nvPr/>
        </p:nvSpPr>
        <p:spPr bwMode="auto">
          <a:xfrm>
            <a:off x="152400" y="2587625"/>
            <a:ext cx="2743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Global privacy regulations</a:t>
            </a:r>
          </a:p>
        </p:txBody>
      </p:sp>
      <p:sp>
        <p:nvSpPr>
          <p:cNvPr id="56326" name="TextBox 6"/>
          <p:cNvSpPr txBox="1">
            <a:spLocks noChangeArrowheads="1"/>
          </p:cNvSpPr>
          <p:nvPr/>
        </p:nvSpPr>
        <p:spPr bwMode="auto">
          <a:xfrm>
            <a:off x="76200" y="34290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Securities and Exchange Commission (SEC) regulations</a:t>
            </a:r>
          </a:p>
        </p:txBody>
      </p:sp>
      <p:sp>
        <p:nvSpPr>
          <p:cNvPr id="56327" name="TextBox 6"/>
          <p:cNvSpPr txBox="1">
            <a:spLocks noChangeArrowheads="1"/>
          </p:cNvSpPr>
          <p:nvPr/>
        </p:nvSpPr>
        <p:spPr bwMode="auto">
          <a:xfrm>
            <a:off x="152400" y="43434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Payment Card Industry Data</a:t>
            </a:r>
            <a:br>
              <a:rPr lang="en-US" sz="1400" i="0" dirty="0">
                <a:ea typeface="ＭＳ Ｐゴシック" pitchFamily="26" charset="-128"/>
              </a:rPr>
            </a:br>
            <a:r>
              <a:rPr lang="en-US" sz="1400" i="0" dirty="0">
                <a:ea typeface="ＭＳ Ｐゴシック" pitchFamily="26" charset="-128"/>
              </a:rPr>
              <a:t> Security Standard (PCI DSS)</a:t>
            </a:r>
          </a:p>
        </p:txBody>
      </p:sp>
      <p:sp>
        <p:nvSpPr>
          <p:cNvPr id="56328" name="TextBox 6"/>
          <p:cNvSpPr txBox="1">
            <a:spLocks noChangeArrowheads="1"/>
          </p:cNvSpPr>
          <p:nvPr/>
        </p:nvSpPr>
        <p:spPr bwMode="auto">
          <a:xfrm>
            <a:off x="76200" y="54102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400" i="0" dirty="0">
                <a:ea typeface="ＭＳ Ｐゴシック" pitchFamily="26" charset="-128"/>
              </a:rPr>
              <a:t>Health Insurance Portability and Accountability Act (HIPAA)</a:t>
            </a:r>
          </a:p>
        </p:txBody>
      </p:sp>
      <p:sp>
        <p:nvSpPr>
          <p:cNvPr id="56334" name="TextBox 8"/>
          <p:cNvSpPr txBox="1">
            <a:spLocks noChangeArrowheads="1"/>
          </p:cNvSpPr>
          <p:nvPr/>
        </p:nvSpPr>
        <p:spPr bwMode="auto">
          <a:xfrm>
            <a:off x="7391400" y="4495800"/>
            <a:ext cx="12239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i="0" dirty="0"/>
              <a:t>All  Respondents</a:t>
            </a:r>
          </a:p>
          <a:p>
            <a:endParaRPr lang="en-US" dirty="0"/>
          </a:p>
        </p:txBody>
      </p:sp>
      <p:sp>
        <p:nvSpPr>
          <p:cNvPr id="56335" name="Rectangle 18"/>
          <p:cNvSpPr>
            <a:spLocks noChangeArrowheads="1"/>
          </p:cNvSpPr>
          <p:nvPr/>
        </p:nvSpPr>
        <p:spPr bwMode="auto">
          <a:xfrm>
            <a:off x="7239000" y="4572000"/>
            <a:ext cx="152400" cy="152400"/>
          </a:xfrm>
          <a:prstGeom prst="rect">
            <a:avLst/>
          </a:prstGeom>
          <a:solidFill>
            <a:srgbClr val="0099CC"/>
          </a:solidFill>
          <a:ln w="0">
            <a:solidFill>
              <a:schemeClr val="tx2"/>
            </a:solidFill>
            <a:round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pPr algn="ctr">
              <a:spcBef>
                <a:spcPct val="50000"/>
              </a:spcBef>
            </a:pPr>
            <a:endParaRPr lang="en-US" i="0"/>
          </a:p>
        </p:txBody>
      </p:sp>
      <p:sp>
        <p:nvSpPr>
          <p:cNvPr id="56336" name="TextBox 37"/>
          <p:cNvSpPr txBox="1">
            <a:spLocks noChangeArrowheads="1"/>
          </p:cNvSpPr>
          <p:nvPr/>
        </p:nvSpPr>
        <p:spPr bwMode="auto">
          <a:xfrm>
            <a:off x="609600" y="6350000"/>
            <a:ext cx="28336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/>
              <a:t>Source: Aberdeen Group, September 2009</a:t>
            </a:r>
          </a:p>
          <a:p>
            <a:endParaRPr lang="en-US"/>
          </a:p>
        </p:txBody>
      </p:sp>
      <p:sp>
        <p:nvSpPr>
          <p:cNvPr id="56337" name="TextBox 37"/>
          <p:cNvSpPr txBox="1">
            <a:spLocks noChangeArrowheads="1"/>
          </p:cNvSpPr>
          <p:nvPr/>
        </p:nvSpPr>
        <p:spPr bwMode="auto">
          <a:xfrm>
            <a:off x="5715000" y="5181600"/>
            <a:ext cx="29305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i="0"/>
              <a:t>Maximum cost for lapse in US dollars (n=38)</a:t>
            </a:r>
          </a:p>
          <a:p>
            <a:endParaRPr lang="en-US"/>
          </a:p>
        </p:txBody>
      </p:sp>
      <p:pic>
        <p:nvPicPr>
          <p:cNvPr id="18" name="Picture 17" descr="Aberdeen max costs2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95600" y="1447800"/>
            <a:ext cx="5043904" cy="4563532"/>
          </a:xfrm>
          <a:prstGeom prst="rect">
            <a:avLst/>
          </a:prstGeom>
        </p:spPr>
      </p:pic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8001000" y="1676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0" dirty="0">
                <a:ea typeface="ＭＳ Ｐゴシック" pitchFamily="26" charset="-128"/>
              </a:rPr>
              <a:t>$2,100,000</a:t>
            </a:r>
          </a:p>
        </p:txBody>
      </p:sp>
      <p:sp>
        <p:nvSpPr>
          <p:cNvPr id="20" name="TextBox 6"/>
          <p:cNvSpPr txBox="1">
            <a:spLocks noChangeArrowheads="1"/>
          </p:cNvSpPr>
          <p:nvPr/>
        </p:nvSpPr>
        <p:spPr bwMode="auto">
          <a:xfrm>
            <a:off x="5334000" y="25146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0" dirty="0">
                <a:ea typeface="ＭＳ Ｐゴシック" pitchFamily="26" charset="-128"/>
              </a:rPr>
              <a:t>$1,500,000</a:t>
            </a:r>
          </a:p>
        </p:txBody>
      </p:sp>
      <p:sp>
        <p:nvSpPr>
          <p:cNvPr id="21" name="TextBox 6"/>
          <p:cNvSpPr txBox="1">
            <a:spLocks noChangeArrowheads="1"/>
          </p:cNvSpPr>
          <p:nvPr/>
        </p:nvSpPr>
        <p:spPr bwMode="auto">
          <a:xfrm>
            <a:off x="5020733" y="3581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0" dirty="0">
                <a:ea typeface="ＭＳ Ｐゴシック" pitchFamily="26" charset="-128"/>
              </a:rPr>
              <a:t>$1,400,000</a:t>
            </a:r>
          </a:p>
        </p:txBody>
      </p:sp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4495800" y="45720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0" dirty="0">
                <a:ea typeface="ＭＳ Ｐゴシック" pitchFamily="26" charset="-128"/>
              </a:rPr>
              <a:t>$1,300,000</a:t>
            </a:r>
          </a:p>
        </p:txBody>
      </p:sp>
      <p:sp>
        <p:nvSpPr>
          <p:cNvPr id="23" name="TextBox 6"/>
          <p:cNvSpPr txBox="1">
            <a:spLocks noChangeArrowheads="1"/>
          </p:cNvSpPr>
          <p:nvPr/>
        </p:nvSpPr>
        <p:spPr bwMode="auto">
          <a:xfrm>
            <a:off x="3352800" y="5486400"/>
            <a:ext cx="1143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0" dirty="0">
                <a:ea typeface="ＭＳ Ｐゴシック" pitchFamily="26" charset="-128"/>
              </a:rPr>
              <a:t>$1,100,000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YSD2135 SybasePPT_2003_v4">
  <a:themeElements>
    <a:clrScheme name="SYSD2135 SybasePPT_2003_v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YSD2135 SybasePPT_2003_v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1C1C1C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1C1C1C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SYSD2135 SybasePPT_2003_v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D2135 SybasePPT_2003_v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D2135 SybasePPT_2003_v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D2135 SybasePPT_2003_v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D2135 SybasePPT_2003_v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D2135 SybasePPT_2003_v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D2135 SybasePPT_2003_v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D2135 SybasePPT_2003_v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D2135 SybasePPT_2003_v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D2135 SybasePPT_2003_v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D2135 SybasePPT_2003_v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D2135 SybasePPT_2003_v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YSD2135 SybasePPT_2003_v4 13">
        <a:dk1>
          <a:srgbClr val="1C1C1C"/>
        </a:dk1>
        <a:lt1>
          <a:srgbClr val="FFFFFF"/>
        </a:lt1>
        <a:dk2>
          <a:srgbClr val="003768"/>
        </a:dk2>
        <a:lt2>
          <a:srgbClr val="808080"/>
        </a:lt2>
        <a:accent1>
          <a:srgbClr val="E37222"/>
        </a:accent1>
        <a:accent2>
          <a:srgbClr val="A0B400"/>
        </a:accent2>
        <a:accent3>
          <a:srgbClr val="FFFFFF"/>
        </a:accent3>
        <a:accent4>
          <a:srgbClr val="161616"/>
        </a:accent4>
        <a:accent5>
          <a:srgbClr val="EFBCAB"/>
        </a:accent5>
        <a:accent6>
          <a:srgbClr val="91A300"/>
        </a:accent6>
        <a:hlink>
          <a:srgbClr val="009FDA"/>
        </a:hlink>
        <a:folHlink>
          <a:srgbClr val="98C6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D2135 SybasePPT_2003_v4 14">
        <a:dk1>
          <a:srgbClr val="1C1C1C"/>
        </a:dk1>
        <a:lt1>
          <a:srgbClr val="FFFFFF"/>
        </a:lt1>
        <a:dk2>
          <a:srgbClr val="003768"/>
        </a:dk2>
        <a:lt2>
          <a:srgbClr val="808080"/>
        </a:lt2>
        <a:accent1>
          <a:srgbClr val="003768"/>
        </a:accent1>
        <a:accent2>
          <a:srgbClr val="A0B400"/>
        </a:accent2>
        <a:accent3>
          <a:srgbClr val="FFFFFF"/>
        </a:accent3>
        <a:accent4>
          <a:srgbClr val="161616"/>
        </a:accent4>
        <a:accent5>
          <a:srgbClr val="AAAEB9"/>
        </a:accent5>
        <a:accent6>
          <a:srgbClr val="91A300"/>
        </a:accent6>
        <a:hlink>
          <a:srgbClr val="009FDA"/>
        </a:hlink>
        <a:folHlink>
          <a:srgbClr val="98C6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YSD2135 SybasePPT_2003_v4 15">
        <a:dk1>
          <a:srgbClr val="1C1C1C"/>
        </a:dk1>
        <a:lt1>
          <a:srgbClr val="FFFFFF"/>
        </a:lt1>
        <a:dk2>
          <a:srgbClr val="003768"/>
        </a:dk2>
        <a:lt2>
          <a:srgbClr val="808080"/>
        </a:lt2>
        <a:accent1>
          <a:srgbClr val="003768"/>
        </a:accent1>
        <a:accent2>
          <a:srgbClr val="009FDA"/>
        </a:accent2>
        <a:accent3>
          <a:srgbClr val="FFFFFF"/>
        </a:accent3>
        <a:accent4>
          <a:srgbClr val="161616"/>
        </a:accent4>
        <a:accent5>
          <a:srgbClr val="AAAEB9"/>
        </a:accent5>
        <a:accent6>
          <a:srgbClr val="0090C5"/>
        </a:accent6>
        <a:hlink>
          <a:srgbClr val="A0B400"/>
        </a:hlink>
        <a:folHlink>
          <a:srgbClr val="98C6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SYSD2135 SybasePPT_2003_v4">
  <a:themeElements>
    <a:clrScheme name="">
      <a:dk1>
        <a:srgbClr val="000000"/>
      </a:dk1>
      <a:lt1>
        <a:srgbClr val="FFFFFF"/>
      </a:lt1>
      <a:dk2>
        <a:srgbClr val="003359"/>
      </a:dk2>
      <a:lt2>
        <a:srgbClr val="98C6EA"/>
      </a:lt2>
      <a:accent1>
        <a:srgbClr val="627D77"/>
      </a:accent1>
      <a:accent2>
        <a:srgbClr val="A8B400"/>
      </a:accent2>
      <a:accent3>
        <a:srgbClr val="FFFFFF"/>
      </a:accent3>
      <a:accent4>
        <a:srgbClr val="000000"/>
      </a:accent4>
      <a:accent5>
        <a:srgbClr val="B7BFBD"/>
      </a:accent5>
      <a:accent6>
        <a:srgbClr val="98A300"/>
      </a:accent6>
      <a:hlink>
        <a:srgbClr val="0000FF"/>
      </a:hlink>
      <a:folHlink>
        <a:srgbClr val="800080"/>
      </a:folHlink>
    </a:clrScheme>
    <a:fontScheme name="2_SYSD2135 SybasePPT_2003_v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SYSD2135 SybasePPT_2003_v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YSD2135 SybasePPT_2003_v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YSD2135 SybasePPT_2003_v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YSD2135 SybasePPT_2003_v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YSD2135 SybasePPT_2003_v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YSD2135 SybasePPT_2003_v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YSD2135 SybasePPT_2003_v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YSD2135 SybasePPT_2003_v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YSD2135 SybasePPT_2003_v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YSD2135 SybasePPT_2003_v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YSD2135 SybasePPT_2003_v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YSD2135 SybasePPT_2003_v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SYSD2135 SybasePPT_2003_v4 13">
        <a:dk1>
          <a:srgbClr val="1C1C1C"/>
        </a:dk1>
        <a:lt1>
          <a:srgbClr val="FFFFFF"/>
        </a:lt1>
        <a:dk2>
          <a:srgbClr val="003768"/>
        </a:dk2>
        <a:lt2>
          <a:srgbClr val="808080"/>
        </a:lt2>
        <a:accent1>
          <a:srgbClr val="E37222"/>
        </a:accent1>
        <a:accent2>
          <a:srgbClr val="A0B400"/>
        </a:accent2>
        <a:accent3>
          <a:srgbClr val="FFFFFF"/>
        </a:accent3>
        <a:accent4>
          <a:srgbClr val="161616"/>
        </a:accent4>
        <a:accent5>
          <a:srgbClr val="EFBCAB"/>
        </a:accent5>
        <a:accent6>
          <a:srgbClr val="91A300"/>
        </a:accent6>
        <a:hlink>
          <a:srgbClr val="009FDA"/>
        </a:hlink>
        <a:folHlink>
          <a:srgbClr val="98C6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YSD2135 SybasePPT_2003_v4 14">
        <a:dk1>
          <a:srgbClr val="1C1C1C"/>
        </a:dk1>
        <a:lt1>
          <a:srgbClr val="FFFFFF"/>
        </a:lt1>
        <a:dk2>
          <a:srgbClr val="003768"/>
        </a:dk2>
        <a:lt2>
          <a:srgbClr val="808080"/>
        </a:lt2>
        <a:accent1>
          <a:srgbClr val="003768"/>
        </a:accent1>
        <a:accent2>
          <a:srgbClr val="A0B400"/>
        </a:accent2>
        <a:accent3>
          <a:srgbClr val="FFFFFF"/>
        </a:accent3>
        <a:accent4>
          <a:srgbClr val="161616"/>
        </a:accent4>
        <a:accent5>
          <a:srgbClr val="AAAEB9"/>
        </a:accent5>
        <a:accent6>
          <a:srgbClr val="91A300"/>
        </a:accent6>
        <a:hlink>
          <a:srgbClr val="009FDA"/>
        </a:hlink>
        <a:folHlink>
          <a:srgbClr val="98C6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SYSD2135 SybasePPT_2003_v4 15">
        <a:dk1>
          <a:srgbClr val="1C1C1C"/>
        </a:dk1>
        <a:lt1>
          <a:srgbClr val="FFFFFF"/>
        </a:lt1>
        <a:dk2>
          <a:srgbClr val="003768"/>
        </a:dk2>
        <a:lt2>
          <a:srgbClr val="808080"/>
        </a:lt2>
        <a:accent1>
          <a:srgbClr val="003768"/>
        </a:accent1>
        <a:accent2>
          <a:srgbClr val="009FDA"/>
        </a:accent2>
        <a:accent3>
          <a:srgbClr val="FFFFFF"/>
        </a:accent3>
        <a:accent4>
          <a:srgbClr val="161616"/>
        </a:accent4>
        <a:accent5>
          <a:srgbClr val="AAAEB9"/>
        </a:accent5>
        <a:accent6>
          <a:srgbClr val="0090C5"/>
        </a:accent6>
        <a:hlink>
          <a:srgbClr val="A0B400"/>
        </a:hlink>
        <a:folHlink>
          <a:srgbClr val="98C6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Sybase Corporate PPT TEMPLATE- Feb 17-09</Template>
  <TotalTime>21230</TotalTime>
  <Words>877</Words>
  <Application>Microsoft Macintosh PowerPoint</Application>
  <PresentationFormat>On-screen Show (4:3)</PresentationFormat>
  <Paragraphs>126</Paragraphs>
  <Slides>14</Slides>
  <Notes>14</Notes>
  <HiddenSlides>0</HiddenSlides>
  <MMClips>0</MMClips>
  <ScaleCrop>false</ScaleCrop>
  <HeadingPairs>
    <vt:vector size="6" baseType="variant">
      <vt:variant>
        <vt:lpstr>Design Template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SYSD2135 SybasePPT_2003_v4</vt:lpstr>
      <vt:lpstr>2_SYSD2135 SybasePPT_2003_v4</vt:lpstr>
      <vt:lpstr>Worksheet</vt:lpstr>
      <vt:lpstr>Chart</vt:lpstr>
      <vt:lpstr>Mobilizing CRM  One Step at a Time</vt:lpstr>
      <vt:lpstr>PLATFORM PROLIFERATION</vt:lpstr>
      <vt:lpstr>ORGANIZATIONS NEED TO SUPPORT MULTIPLE DEVICES AND PERSONALLY-OWNED DEVICES </vt:lpstr>
      <vt:lpstr>Step 1: Support Multiple Device Types</vt:lpstr>
      <vt:lpstr>REAL-TIME ACCESS TO CRITICAL BUSINESS INFORMATION DRIVES MOBILITY INITIATIVES</vt:lpstr>
      <vt:lpstr>MOBILITY INITIATIVES BOOST PRODUCTIVITY, INFORMATION ACCESS AND EMPLOYEE SATISFACTION</vt:lpstr>
      <vt:lpstr>Step 2: Provide real-time integration with back-end systems</vt:lpstr>
      <vt:lpstr>Independent study on information workers</vt:lpstr>
      <vt:lpstr>MAXIMUM COST FOR A SINGLE MOBILE COMPLIANCE LAPSE</vt:lpstr>
      <vt:lpstr>Step 3: Safeguard data both in transit and at rest</vt:lpstr>
      <vt:lpstr>BEST-IN-CLASS STRATEGIES</vt:lpstr>
      <vt:lpstr>STEP 4: PROVIDE TRANSPARENT DEVICE MANAGEMENT</vt:lpstr>
      <vt:lpstr>ROI ON MOBILE CRM SOLUTIONS</vt:lpstr>
      <vt:lpstr>Best Practices and Conclusions</vt:lpstr>
    </vt:vector>
  </TitlesOfParts>
  <Company>Sybase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 104 – Security Matters: Managing and Securing your Deployment</dc:title>
  <dc:creator>Holly Rollo</dc:creator>
  <cp:lastModifiedBy>Nora Tucker</cp:lastModifiedBy>
  <cp:revision>1035</cp:revision>
  <cp:lastPrinted>2010-03-05T19:47:34Z</cp:lastPrinted>
  <dcterms:created xsi:type="dcterms:W3CDTF">2010-08-26T23:47:12Z</dcterms:created>
  <dcterms:modified xsi:type="dcterms:W3CDTF">2010-08-26T23:50:00Z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Subject">
    <vt:lpwstr/>
  </property>
  <property fmtid="{D5CDD505-2E9C-101B-9397-08002B2CF9AE}" pid="4" name="Keywords">
    <vt:lpwstr/>
  </property>
  <property fmtid="{D5CDD505-2E9C-101B-9397-08002B2CF9AE}" pid="5" name="_Author">
    <vt:lpwstr>Holly Rollo</vt:lpwstr>
  </property>
  <property fmtid="{D5CDD505-2E9C-101B-9397-08002B2CF9AE}" pid="6" name="_Category">
    <vt:lpwstr/>
  </property>
  <property fmtid="{D5CDD505-2E9C-101B-9397-08002B2CF9AE}" pid="7" name="Slides">
    <vt:lpwstr>24</vt:lpwstr>
  </property>
  <property fmtid="{D5CDD505-2E9C-101B-9397-08002B2CF9AE}" pid="8" name="Categories">
    <vt:lpwstr/>
  </property>
  <property fmtid="{D5CDD505-2E9C-101B-9397-08002B2CF9AE}" pid="9" name="Approval Level">
    <vt:lpwstr/>
  </property>
  <property fmtid="{D5CDD505-2E9C-101B-9397-08002B2CF9AE}" pid="10" name="_Comments">
    <vt:lpwstr/>
  </property>
  <property fmtid="{D5CDD505-2E9C-101B-9397-08002B2CF9AE}" pid="11" name="Assigned To">
    <vt:lpwstr/>
  </property>
</Properties>
</file>