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customXml/itemProps1.xml" ContentType="application/vnd.openxmlformats-officedocument.customXmlProperties+xml"/>
  <Override PartName="/ppt/slideLayouts/slideLayout25.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customXml/itemProps3.xml" ContentType="application/vnd.openxmlformats-officedocument.customXmlProperties+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customXml/itemProps2.xml" ContentType="application/vnd.openxmlformats-officedocument.customXmlProperties+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4"/>
    <p:sldMasterId id="2147483650" r:id="rId5"/>
    <p:sldMasterId id="2147483651" r:id="rId6"/>
  </p:sldMasterIdLst>
  <p:notesMasterIdLst>
    <p:notesMasterId r:id="rId26"/>
  </p:notesMasterIdLst>
  <p:sldIdLst>
    <p:sldId id="256" r:id="rId7"/>
    <p:sldId id="392" r:id="rId8"/>
    <p:sldId id="394" r:id="rId9"/>
    <p:sldId id="327" r:id="rId10"/>
    <p:sldId id="395" r:id="rId11"/>
    <p:sldId id="396" r:id="rId12"/>
    <p:sldId id="397" r:id="rId13"/>
    <p:sldId id="400" r:id="rId14"/>
    <p:sldId id="402" r:id="rId15"/>
    <p:sldId id="404" r:id="rId16"/>
    <p:sldId id="418" r:id="rId17"/>
    <p:sldId id="405" r:id="rId18"/>
    <p:sldId id="408" r:id="rId19"/>
    <p:sldId id="407" r:id="rId20"/>
    <p:sldId id="409" r:id="rId21"/>
    <p:sldId id="388" r:id="rId22"/>
    <p:sldId id="416" r:id="rId23"/>
    <p:sldId id="420" r:id="rId24"/>
    <p:sldId id="410" r:id="rId25"/>
  </p:sldIdLst>
  <p:sldSz cx="9144000" cy="6858000" type="screen4x3"/>
  <p:notesSz cx="7019925" cy="9305925"/>
  <p:defaultTextStyle>
    <a:defPPr>
      <a:defRPr lang="en-US"/>
    </a:defPPr>
    <a:lvl1pPr algn="l" rtl="0" fontAlgn="base">
      <a:spcBef>
        <a:spcPct val="0"/>
      </a:spcBef>
      <a:spcAft>
        <a:spcPct val="0"/>
      </a:spcAft>
      <a:defRPr sz="2000" kern="1200">
        <a:solidFill>
          <a:srgbClr val="1C1C1C"/>
        </a:solidFill>
        <a:latin typeface="Calibri" pitchFamily="34" charset="0"/>
        <a:ea typeface="+mn-ea"/>
        <a:cs typeface="+mn-cs"/>
      </a:defRPr>
    </a:lvl1pPr>
    <a:lvl2pPr marL="457200" algn="l" rtl="0" fontAlgn="base">
      <a:spcBef>
        <a:spcPct val="0"/>
      </a:spcBef>
      <a:spcAft>
        <a:spcPct val="0"/>
      </a:spcAft>
      <a:defRPr sz="2000" kern="1200">
        <a:solidFill>
          <a:srgbClr val="1C1C1C"/>
        </a:solidFill>
        <a:latin typeface="Calibri" pitchFamily="34" charset="0"/>
        <a:ea typeface="+mn-ea"/>
        <a:cs typeface="+mn-cs"/>
      </a:defRPr>
    </a:lvl2pPr>
    <a:lvl3pPr marL="914400" algn="l" rtl="0" fontAlgn="base">
      <a:spcBef>
        <a:spcPct val="0"/>
      </a:spcBef>
      <a:spcAft>
        <a:spcPct val="0"/>
      </a:spcAft>
      <a:defRPr sz="2000" kern="1200">
        <a:solidFill>
          <a:srgbClr val="1C1C1C"/>
        </a:solidFill>
        <a:latin typeface="Calibri" pitchFamily="34" charset="0"/>
        <a:ea typeface="+mn-ea"/>
        <a:cs typeface="+mn-cs"/>
      </a:defRPr>
    </a:lvl3pPr>
    <a:lvl4pPr marL="1371600" algn="l" rtl="0" fontAlgn="base">
      <a:spcBef>
        <a:spcPct val="0"/>
      </a:spcBef>
      <a:spcAft>
        <a:spcPct val="0"/>
      </a:spcAft>
      <a:defRPr sz="2000" kern="1200">
        <a:solidFill>
          <a:srgbClr val="1C1C1C"/>
        </a:solidFill>
        <a:latin typeface="Calibri" pitchFamily="34" charset="0"/>
        <a:ea typeface="+mn-ea"/>
        <a:cs typeface="+mn-cs"/>
      </a:defRPr>
    </a:lvl4pPr>
    <a:lvl5pPr marL="1828800" algn="l" rtl="0" fontAlgn="base">
      <a:spcBef>
        <a:spcPct val="0"/>
      </a:spcBef>
      <a:spcAft>
        <a:spcPct val="0"/>
      </a:spcAft>
      <a:defRPr sz="2000" kern="1200">
        <a:solidFill>
          <a:srgbClr val="1C1C1C"/>
        </a:solidFill>
        <a:latin typeface="Calibri" pitchFamily="34" charset="0"/>
        <a:ea typeface="+mn-ea"/>
        <a:cs typeface="+mn-cs"/>
      </a:defRPr>
    </a:lvl5pPr>
    <a:lvl6pPr marL="2286000" algn="l" defTabSz="914400" rtl="0" eaLnBrk="1" latinLnBrk="0" hangingPunct="1">
      <a:defRPr sz="2000" kern="1200">
        <a:solidFill>
          <a:srgbClr val="1C1C1C"/>
        </a:solidFill>
        <a:latin typeface="Calibri" pitchFamily="34" charset="0"/>
        <a:ea typeface="+mn-ea"/>
        <a:cs typeface="+mn-cs"/>
      </a:defRPr>
    </a:lvl6pPr>
    <a:lvl7pPr marL="2743200" algn="l" defTabSz="914400" rtl="0" eaLnBrk="1" latinLnBrk="0" hangingPunct="1">
      <a:defRPr sz="2000" kern="1200">
        <a:solidFill>
          <a:srgbClr val="1C1C1C"/>
        </a:solidFill>
        <a:latin typeface="Calibri" pitchFamily="34" charset="0"/>
        <a:ea typeface="+mn-ea"/>
        <a:cs typeface="+mn-cs"/>
      </a:defRPr>
    </a:lvl7pPr>
    <a:lvl8pPr marL="3200400" algn="l" defTabSz="914400" rtl="0" eaLnBrk="1" latinLnBrk="0" hangingPunct="1">
      <a:defRPr sz="2000" kern="1200">
        <a:solidFill>
          <a:srgbClr val="1C1C1C"/>
        </a:solidFill>
        <a:latin typeface="Calibri" pitchFamily="34" charset="0"/>
        <a:ea typeface="+mn-ea"/>
        <a:cs typeface="+mn-cs"/>
      </a:defRPr>
    </a:lvl8pPr>
    <a:lvl9pPr marL="3657600" algn="l" defTabSz="914400" rtl="0" eaLnBrk="1" latinLnBrk="0" hangingPunct="1">
      <a:defRPr sz="2000" kern="1200">
        <a:solidFill>
          <a:srgbClr val="1C1C1C"/>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Nora Tucker" initials="" lastIdx="4"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9FDA"/>
    <a:srgbClr val="E37222"/>
    <a:srgbClr val="A0B400"/>
    <a:srgbClr val="031F73"/>
    <a:srgbClr val="003768"/>
    <a:srgbClr val="1C1C1C"/>
    <a:srgbClr val="627D77"/>
    <a:srgbClr val="98C6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736" autoAdjust="0"/>
    <p:restoredTop sz="70540" autoAdjust="0"/>
  </p:normalViewPr>
  <p:slideViewPr>
    <p:cSldViewPr>
      <p:cViewPr varScale="1">
        <p:scale>
          <a:sx n="53" d="100"/>
          <a:sy n="53" d="100"/>
        </p:scale>
        <p:origin x="-1816" y="-104"/>
      </p:cViewPr>
      <p:guideLst>
        <p:guide orient="horz" pos="958"/>
        <p:guide pos="2081"/>
        <p:guide pos="237"/>
        <p:guide pos="1760"/>
        <p:guide pos="36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a:lnSpc>
                <a:spcPct val="100000"/>
              </a:lnSpc>
              <a:spcBef>
                <a:spcPct val="0"/>
              </a:spcBef>
              <a:spcAft>
                <a:spcPct val="0"/>
              </a:spcAft>
              <a:defRPr sz="1200">
                <a:solidFill>
                  <a:schemeClr val="tx1"/>
                </a:solidFill>
                <a:latin typeface="Calibri"/>
              </a:defRPr>
            </a:lvl1pPr>
          </a:lstStyle>
          <a:p>
            <a:pPr>
              <a:defRPr/>
            </a:pPr>
            <a:endParaRPr lang="en-US" dirty="0"/>
          </a:p>
        </p:txBody>
      </p:sp>
      <p:sp>
        <p:nvSpPr>
          <p:cNvPr id="287747"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a:lnSpc>
                <a:spcPct val="100000"/>
              </a:lnSpc>
              <a:spcBef>
                <a:spcPct val="0"/>
              </a:spcBef>
              <a:spcAft>
                <a:spcPct val="0"/>
              </a:spcAft>
              <a:defRPr sz="1200">
                <a:solidFill>
                  <a:schemeClr val="tx1"/>
                </a:solidFill>
                <a:latin typeface="Calibri"/>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287749"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87750"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a:lnSpc>
                <a:spcPct val="100000"/>
              </a:lnSpc>
              <a:spcBef>
                <a:spcPct val="0"/>
              </a:spcBef>
              <a:spcAft>
                <a:spcPct val="0"/>
              </a:spcAft>
              <a:defRPr sz="1200">
                <a:solidFill>
                  <a:schemeClr val="tx1"/>
                </a:solidFill>
                <a:latin typeface="Calibri"/>
              </a:defRPr>
            </a:lvl1pPr>
          </a:lstStyle>
          <a:p>
            <a:pPr>
              <a:defRPr/>
            </a:pPr>
            <a:endParaRPr lang="en-US" dirty="0"/>
          </a:p>
        </p:txBody>
      </p:sp>
      <p:sp>
        <p:nvSpPr>
          <p:cNvPr id="287751"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a:lnSpc>
                <a:spcPct val="100000"/>
              </a:lnSpc>
              <a:spcBef>
                <a:spcPct val="0"/>
              </a:spcBef>
              <a:spcAft>
                <a:spcPct val="0"/>
              </a:spcAft>
              <a:defRPr sz="1200">
                <a:solidFill>
                  <a:schemeClr val="tx1"/>
                </a:solidFill>
                <a:latin typeface="Calibri"/>
              </a:defRPr>
            </a:lvl1pPr>
          </a:lstStyle>
          <a:p>
            <a:pPr>
              <a:defRPr/>
            </a:pPr>
            <a:fld id="{4851E6FE-F600-481C-BB3F-14730AFF4165}"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F65CA5F8-0621-4FA9-976F-3B620EFEABCD}" type="slidenum">
              <a:rPr lang="en-US" smtClean="0"/>
              <a:pPr/>
              <a:t>1</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endParaRPr lang="en-US" dirty="0" smtClean="0"/>
          </a:p>
        </p:txBody>
      </p:sp>
      <p:sp>
        <p:nvSpPr>
          <p:cNvPr id="80899" name="Slide Number Placeholder 3"/>
          <p:cNvSpPr>
            <a:spLocks noGrp="1"/>
          </p:cNvSpPr>
          <p:nvPr>
            <p:ph type="sldNum" sz="quarter" idx="5"/>
          </p:nvPr>
        </p:nvSpPr>
        <p:spPr>
          <a:noFill/>
        </p:spPr>
        <p:txBody>
          <a:bodyPr/>
          <a:lstStyle/>
          <a:p>
            <a:fld id="{FD6B5D82-8CAC-4EB4-A98B-EDCBEA1F05E6}"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2398" tIns="46200" rIns="92398" bIns="46200" anchor="b"/>
          <a:lstStyle/>
          <a:p>
            <a:pPr algn="r" defTabSz="923925"/>
            <a:fld id="{6638135B-1825-45C1-BD5A-1AFFD5DE5158}" type="slidenum">
              <a:rPr lang="en-US" sz="1200">
                <a:solidFill>
                  <a:schemeClr val="tx1"/>
                </a:solidFill>
              </a:rPr>
              <a:pPr algn="r" defTabSz="923925"/>
              <a:t>14</a:t>
            </a:fld>
            <a:endParaRPr lang="en-US" sz="1200">
              <a:solidFill>
                <a:schemeClr val="tx1"/>
              </a:solidFill>
            </a:endParaRPr>
          </a:p>
        </p:txBody>
      </p:sp>
      <p:sp>
        <p:nvSpPr>
          <p:cNvPr id="78850" name="Rectangle 2"/>
          <p:cNvSpPr>
            <a:spLocks noGrp="1" noRot="1" noChangeAspect="1" noChangeArrowheads="1" noTextEdit="1"/>
          </p:cNvSpPr>
          <p:nvPr>
            <p:ph type="sldImg"/>
          </p:nvPr>
        </p:nvSpPr>
        <p:spPr>
          <a:xfrm>
            <a:off x="1187450" y="698500"/>
            <a:ext cx="4651375" cy="3489325"/>
          </a:xfrm>
          <a:ln/>
        </p:spPr>
      </p:sp>
      <p:sp>
        <p:nvSpPr>
          <p:cNvPr id="78851" name="Rectangle 3"/>
          <p:cNvSpPr>
            <a:spLocks noGrp="1" noChangeArrowheads="1"/>
          </p:cNvSpPr>
          <p:nvPr>
            <p:ph type="body" idx="1"/>
          </p:nvPr>
        </p:nvSpPr>
        <p:spPr>
          <a:xfrm>
            <a:off x="703263" y="4421188"/>
            <a:ext cx="5613400" cy="4186237"/>
          </a:xfrm>
          <a:noFill/>
          <a:ln/>
        </p:spPr>
        <p:txBody>
          <a:bodyPr lIns="92398" tIns="46200" rIns="92398" bIns="46200"/>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B9A9F39-D5D8-4FDE-BE0D-E2E889D316F8}" type="slidenum">
              <a:rPr lang="en-US" smtClean="0"/>
              <a:pPr/>
              <a:t>16</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B9A9F39-D5D8-4FDE-BE0D-E2E889D316F8}" type="slidenum">
              <a:rPr lang="en-US" smtClean="0"/>
              <a:pPr/>
              <a:t>17</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9DE5BC-98C3-4461-8B25-9B30DD91D09F}" type="slidenum">
              <a:rPr lang="en-US" smtClean="0"/>
              <a:pPr/>
              <a:t>19</a:t>
            </a:fld>
            <a:endParaRPr lang="en-US" dirty="0" smtClean="0"/>
          </a:p>
        </p:txBody>
      </p:sp>
      <p:sp>
        <p:nvSpPr>
          <p:cNvPr id="50179" name="Rectangle 7"/>
          <p:cNvSpPr txBox="1">
            <a:spLocks noGrp="1" noChangeArrowheads="1"/>
          </p:cNvSpPr>
          <p:nvPr/>
        </p:nvSpPr>
        <p:spPr bwMode="auto">
          <a:xfrm>
            <a:off x="3975101" y="8839200"/>
            <a:ext cx="3043238" cy="465139"/>
          </a:xfrm>
          <a:prstGeom prst="rect">
            <a:avLst/>
          </a:prstGeom>
          <a:noFill/>
          <a:ln w="9525">
            <a:noFill/>
            <a:miter lim="800000"/>
            <a:headEnd/>
            <a:tailEnd/>
          </a:ln>
        </p:spPr>
        <p:txBody>
          <a:bodyPr lIns="93261" tIns="46630" rIns="93261" bIns="46630" anchor="b"/>
          <a:lstStyle/>
          <a:p>
            <a:pPr algn="r" defTabSz="931768"/>
            <a:fld id="{63C99C03-D340-46A9-AA1F-20E7FFD70F57}" type="slidenum">
              <a:rPr lang="en-US" sz="1200"/>
              <a:pPr algn="r" defTabSz="931768"/>
              <a:t>19</a:t>
            </a:fld>
            <a:endParaRPr lang="en-US" sz="1200" dirty="0"/>
          </a:p>
        </p:txBody>
      </p:sp>
      <p:sp>
        <p:nvSpPr>
          <p:cNvPr id="50180" name="Rectangle 2"/>
          <p:cNvSpPr>
            <a:spLocks noGrp="1" noRot="1" noChangeAspect="1" noChangeArrowheads="1" noTextEdit="1"/>
          </p:cNvSpPr>
          <p:nvPr>
            <p:ph type="sldImg"/>
          </p:nvPr>
        </p:nvSpPr>
        <p:spPr>
          <a:xfrm>
            <a:off x="1184275" y="696913"/>
            <a:ext cx="4654550" cy="3490912"/>
          </a:xfrm>
          <a:ln/>
        </p:spPr>
      </p:sp>
      <p:sp>
        <p:nvSpPr>
          <p:cNvPr id="50181" name="Rectangle 3"/>
          <p:cNvSpPr>
            <a:spLocks noGrp="1" noChangeArrowheads="1"/>
          </p:cNvSpPr>
          <p:nvPr>
            <p:ph type="body" idx="1"/>
          </p:nvPr>
        </p:nvSpPr>
        <p:spPr>
          <a:xfrm>
            <a:off x="703264" y="4421189"/>
            <a:ext cx="5613400" cy="4187825"/>
          </a:xfrm>
          <a:noFill/>
          <a:ln/>
        </p:spPr>
        <p:txBody>
          <a:bodyPr lIns="93261" tIns="46630" rIns="93261" bIns="46630"/>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dirty="0" smtClean="0"/>
          </a:p>
        </p:txBody>
      </p:sp>
      <p:sp>
        <p:nvSpPr>
          <p:cNvPr id="50179" name="Slide Number Placeholder 3"/>
          <p:cNvSpPr>
            <a:spLocks noGrp="1"/>
          </p:cNvSpPr>
          <p:nvPr>
            <p:ph type="sldNum" sz="quarter" idx="5"/>
          </p:nvPr>
        </p:nvSpPr>
        <p:spPr>
          <a:noFill/>
        </p:spPr>
        <p:txBody>
          <a:bodyPr/>
          <a:lstStyle/>
          <a:p>
            <a:fld id="{A23D5E18-4767-4F93-9D36-39196CDB3061}"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51E6FE-F600-481C-BB3F-14730AFF4165}"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0" y="2403475"/>
            <a:ext cx="88900" cy="1293813"/>
            <a:chOff x="685800" y="1537097"/>
            <a:chExt cx="88900" cy="1294212"/>
          </a:xfrm>
        </p:grpSpPr>
        <p:sp>
          <p:nvSpPr>
            <p:cNvPr id="6" name="Rectangle 5"/>
            <p:cNvSpPr/>
            <p:nvPr userDrawn="1"/>
          </p:nvSpPr>
          <p:spPr>
            <a:xfrm flipH="1">
              <a:off x="685800" y="1537097"/>
              <a:ext cx="88900" cy="325538"/>
            </a:xfrm>
            <a:prstGeom prst="rect">
              <a:avLst/>
            </a:prstGeom>
            <a:solidFill>
              <a:srgbClr val="0037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7" name="Rectangle 6"/>
            <p:cNvSpPr/>
            <p:nvPr userDrawn="1"/>
          </p:nvSpPr>
          <p:spPr>
            <a:xfrm flipH="1">
              <a:off x="685800" y="1859459"/>
              <a:ext cx="88900" cy="327126"/>
            </a:xfrm>
            <a:prstGeom prst="rect">
              <a:avLst/>
            </a:prstGeom>
            <a:solidFill>
              <a:srgbClr val="E37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8" name="Rectangle 7"/>
            <p:cNvSpPr/>
            <p:nvPr userDrawn="1"/>
          </p:nvSpPr>
          <p:spPr>
            <a:xfrm flipH="1">
              <a:off x="685800" y="2181821"/>
              <a:ext cx="88900" cy="327126"/>
            </a:xfrm>
            <a:prstGeom prst="rect">
              <a:avLst/>
            </a:prstGeom>
            <a:solidFill>
              <a:srgbClr val="98C6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9" name="Rectangle 8"/>
            <p:cNvSpPr/>
            <p:nvPr userDrawn="1"/>
          </p:nvSpPr>
          <p:spPr>
            <a:xfrm flipH="1">
              <a:off x="685800" y="2505771"/>
              <a:ext cx="88900" cy="325538"/>
            </a:xfrm>
            <a:prstGeom prst="rect">
              <a:avLst/>
            </a:prstGeom>
            <a:solidFill>
              <a:srgbClr val="A0B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grpSp>
      <p:sp>
        <p:nvSpPr>
          <p:cNvPr id="10" name="Rectangle 31"/>
          <p:cNvSpPr>
            <a:spLocks noChangeArrowheads="1"/>
          </p:cNvSpPr>
          <p:nvPr/>
        </p:nvSpPr>
        <p:spPr bwMode="auto">
          <a:xfrm>
            <a:off x="2303463" y="1700213"/>
            <a:ext cx="6840537" cy="2700337"/>
          </a:xfrm>
          <a:prstGeom prst="rect">
            <a:avLst/>
          </a:prstGeom>
          <a:solidFill>
            <a:srgbClr val="003768"/>
          </a:solidFill>
          <a:ln w="12700">
            <a:noFill/>
            <a:miter lim="800000"/>
            <a:headEnd/>
            <a:tailEnd/>
          </a:ln>
          <a:effectLst/>
        </p:spPr>
        <p:txBody>
          <a:bodyPr wrap="none" anchor="ctr"/>
          <a:lstStyle/>
          <a:p>
            <a:pPr defTabSz="457200">
              <a:defRPr/>
            </a:pPr>
            <a:endParaRPr lang="en-US" sz="1800">
              <a:solidFill>
                <a:schemeClr val="tx1"/>
              </a:solidFill>
              <a:ea typeface="ＭＳ Ｐゴシック" pitchFamily="34" charset="-128"/>
            </a:endParaRPr>
          </a:p>
        </p:txBody>
      </p:sp>
      <p:sp>
        <p:nvSpPr>
          <p:cNvPr id="3079" name="Rectangle 7"/>
          <p:cNvSpPr>
            <a:spLocks noGrp="1" noChangeArrowheads="1"/>
          </p:cNvSpPr>
          <p:nvPr>
            <p:ph type="subTitle" idx="1"/>
          </p:nvPr>
        </p:nvSpPr>
        <p:spPr>
          <a:xfrm>
            <a:off x="2438400" y="4797425"/>
            <a:ext cx="6400800" cy="1450975"/>
          </a:xfrm>
        </p:spPr>
        <p:txBody>
          <a:bodyPr/>
          <a:lstStyle>
            <a:lvl1pPr marL="0" indent="0">
              <a:buFontTx/>
              <a:buNone/>
              <a:defRPr sz="2000" cap="all"/>
            </a:lvl1pPr>
          </a:lstStyle>
          <a:p>
            <a:r>
              <a:rPr lang="en-US" dirty="0"/>
              <a:t>Click to edit Master subtitle style</a:t>
            </a:r>
          </a:p>
        </p:txBody>
      </p:sp>
      <p:sp>
        <p:nvSpPr>
          <p:cNvPr id="3087" name="Rectangle 15"/>
          <p:cNvSpPr>
            <a:spLocks noGrp="1" noChangeArrowheads="1"/>
          </p:cNvSpPr>
          <p:nvPr>
            <p:ph type="ctrTitle"/>
          </p:nvPr>
        </p:nvSpPr>
        <p:spPr>
          <a:xfrm>
            <a:off x="2438400" y="1700213"/>
            <a:ext cx="6257925" cy="2700337"/>
          </a:xfrm>
        </p:spPr>
        <p:txBody>
          <a:bodyPr/>
          <a:lstStyle>
            <a:lvl1pPr>
              <a:defRPr cap="all">
                <a:solidFill>
                  <a:schemeClr val="bg1"/>
                </a:solidFill>
              </a:defRPr>
            </a:lvl1pPr>
          </a:lstStyle>
          <a:p>
            <a:r>
              <a:rPr lang="en-US" dirty="0"/>
              <a:t>Click to edit Master title style</a:t>
            </a:r>
          </a:p>
        </p:txBody>
      </p:sp>
      <p:pic>
        <p:nvPicPr>
          <p:cNvPr id="11" name="Picture 33" descr="SybaseLogo2_black_med"/>
          <p:cNvPicPr>
            <a:picLocks noChangeAspect="1" noChangeArrowheads="1"/>
          </p:cNvPicPr>
          <p:nvPr userDrawn="1"/>
        </p:nvPicPr>
        <p:blipFill>
          <a:blip r:embed="rId2" cstate="print"/>
          <a:srcRect/>
          <a:stretch>
            <a:fillRect/>
          </a:stretch>
        </p:blipFill>
        <p:spPr bwMode="auto">
          <a:xfrm>
            <a:off x="457200" y="2747963"/>
            <a:ext cx="1657350" cy="60483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962400"/>
            <a:ext cx="4038600" cy="1447800"/>
          </a:xfrm>
        </p:spPr>
        <p:txBody>
          <a:bodyPr/>
          <a:lstStyle>
            <a:lvl1pPr>
              <a:defRPr sz="2800"/>
            </a:lvl1pPr>
            <a:lvl2pPr>
              <a:defRPr sz="2400">
                <a:latin typeface="Calibri"/>
              </a:defRPr>
            </a:lvl2pPr>
            <a:lvl3pPr>
              <a:defRPr sz="2000">
                <a:latin typeface="Calibri"/>
              </a:defRPr>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962400"/>
            <a:ext cx="4038600" cy="1447800"/>
          </a:xfrm>
        </p:spPr>
        <p:txBody>
          <a:bodyPr/>
          <a:lstStyle>
            <a:lvl1pPr>
              <a:defRPr sz="2800"/>
            </a:lvl1pPr>
            <a:lvl2pPr>
              <a:defRPr sz="2400">
                <a:latin typeface="Calibri"/>
              </a:defRPr>
            </a:lvl2pPr>
            <a:lvl3pPr>
              <a:defRPr sz="2000">
                <a:latin typeface="Calibri"/>
              </a:defRPr>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a:defRPr>
            </a:lvl2pPr>
            <a:lvl3pPr>
              <a:defRPr sz="2400">
                <a:latin typeface="Calibri"/>
              </a:defRPr>
            </a:lvl3pPr>
            <a:lvl4pPr>
              <a:defRPr sz="2000">
                <a:latin typeface="Calibri"/>
              </a:defRPr>
            </a:lvl4pPr>
            <a:lvl5pPr>
              <a:defRPr sz="2000">
                <a:latin typeface="Calibri"/>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67000"/>
            <a:ext cx="2057400" cy="274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667000"/>
            <a:ext cx="6019800" cy="2743200"/>
          </a:xfrm>
        </p:spPr>
        <p:txBody>
          <a:bodyPr vert="eaVert"/>
          <a:lstStyle>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latin typeface="Calibri"/>
              </a:defRPr>
            </a:lvl2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724400"/>
          </a:xfrm>
        </p:spPr>
        <p:txBody>
          <a:bodyPr/>
          <a:lstStyle>
            <a:lvl1pPr>
              <a:defRPr sz="2800"/>
            </a:lvl1pPr>
            <a:lvl2pPr>
              <a:defRPr sz="2400">
                <a:latin typeface="Calibri"/>
              </a:defRPr>
            </a:lvl2pPr>
            <a:lvl3pPr>
              <a:defRPr sz="2000"/>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0"/>
            <a:ext cx="4038600" cy="4724400"/>
          </a:xfrm>
        </p:spPr>
        <p:txBody>
          <a:bodyPr/>
          <a:lstStyle>
            <a:lvl1pPr>
              <a:defRPr sz="2800"/>
            </a:lvl1pPr>
            <a:lvl2pPr>
              <a:defRPr sz="2400">
                <a:latin typeface="Calibri"/>
              </a:defRPr>
            </a:lvl2pPr>
            <a:lvl3pPr>
              <a:defRPr sz="2000"/>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a:defRPr>
            </a:lvl2pPr>
            <a:lvl3pPr>
              <a:defRPr sz="1800"/>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a:defRPr>
            </a:lvl2pPr>
            <a:lvl3pPr>
              <a:defRPr sz="1800"/>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a:defRPr>
            </a:lvl2pPr>
            <a:lvl3pPr>
              <a:defRPr sz="2400"/>
            </a:lvl3pPr>
            <a:lvl4pPr>
              <a:defRPr sz="2000">
                <a:latin typeface="Calibri"/>
              </a:defRPr>
            </a:lvl4pPr>
            <a:lvl5pPr>
              <a:defRPr sz="2000">
                <a:latin typeface="Calibri"/>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latin typeface="Calibri"/>
              </a:defRPr>
            </a:lvl2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72200"/>
          </a:xfrm>
        </p:spPr>
        <p:txBody>
          <a:bodyPr vert="eaVert"/>
          <a:lstStyle>
            <a:lvl2pPr>
              <a:defRPr>
                <a:latin typeface="Calibri"/>
              </a:defRPr>
            </a:lvl2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48"/>
            <a:ext cx="8229600" cy="955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4478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2"/>
            <a:endParaRPr lang="en-US" smtClean="0"/>
          </a:p>
        </p:txBody>
      </p:sp>
      <p:sp>
        <p:nvSpPr>
          <p:cNvPr id="30" name="Date Placeholder 3"/>
          <p:cNvSpPr txBox="1">
            <a:spLocks/>
          </p:cNvSpPr>
          <p:nvPr/>
        </p:nvSpPr>
        <p:spPr bwMode="auto">
          <a:xfrm>
            <a:off x="152400" y="6630988"/>
            <a:ext cx="2514600" cy="150812"/>
          </a:xfrm>
          <a:prstGeom prst="rect">
            <a:avLst/>
          </a:prstGeom>
          <a:noFill/>
          <a:ln w="9525">
            <a:noFill/>
            <a:miter lim="800000"/>
            <a:headEnd/>
            <a:tailEnd/>
          </a:ln>
        </p:spPr>
        <p:txBody>
          <a:bodyPr lIns="0" tIns="0" bIns="0"/>
          <a:lstStyle/>
          <a:p>
            <a:pPr defTabSz="457200"/>
            <a:fld id="{8EE86698-A754-408E-987A-3D8EEC70DB45}" type="slidenum">
              <a:rPr lang="en-US" sz="1000" b="1">
                <a:ea typeface="ＭＳ Ｐゴシック"/>
                <a:cs typeface="ＭＳ Ｐゴシック"/>
              </a:rPr>
              <a:pPr defTabSz="457200"/>
              <a:t>‹#›</a:t>
            </a:fld>
            <a:r>
              <a:rPr lang="en-US" sz="900">
                <a:ea typeface="ＭＳ Ｐゴシック"/>
                <a:cs typeface="ＭＳ Ｐゴシック"/>
              </a:rPr>
              <a:t> – </a:t>
            </a:r>
            <a:fld id="{53FFAA8D-FD7D-43EF-B066-4652FB2A7F79}" type="datetime4">
              <a:rPr lang="en-US" sz="900">
                <a:ea typeface="ＭＳ Ｐゴシック"/>
                <a:cs typeface="ＭＳ Ｐゴシック"/>
              </a:rPr>
              <a:pPr defTabSz="457200"/>
              <a:t>August 26, 2010</a:t>
            </a:fld>
            <a:endParaRPr lang="en-US" sz="900">
              <a:ea typeface="ＭＳ Ｐゴシック"/>
              <a:cs typeface="ＭＳ Ｐゴシック"/>
            </a:endParaRPr>
          </a:p>
        </p:txBody>
      </p:sp>
      <p:grpSp>
        <p:nvGrpSpPr>
          <p:cNvPr id="1029" name="Group 5"/>
          <p:cNvGrpSpPr>
            <a:grpSpLocks/>
          </p:cNvGrpSpPr>
          <p:nvPr/>
        </p:nvGrpSpPr>
        <p:grpSpPr bwMode="auto">
          <a:xfrm>
            <a:off x="0" y="-1588"/>
            <a:ext cx="88900" cy="990601"/>
            <a:chOff x="685800" y="1537097"/>
            <a:chExt cx="88900" cy="1294212"/>
          </a:xfrm>
        </p:grpSpPr>
        <p:sp>
          <p:nvSpPr>
            <p:cNvPr id="5" name="Rectangle 4"/>
            <p:cNvSpPr/>
            <p:nvPr userDrawn="1"/>
          </p:nvSpPr>
          <p:spPr>
            <a:xfrm flipH="1">
              <a:off x="685800" y="1537097"/>
              <a:ext cx="88900" cy="325627"/>
            </a:xfrm>
            <a:prstGeom prst="rect">
              <a:avLst/>
            </a:prstGeom>
            <a:solidFill>
              <a:srgbClr val="0037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6" name="Rectangle 5"/>
            <p:cNvSpPr/>
            <p:nvPr userDrawn="1"/>
          </p:nvSpPr>
          <p:spPr>
            <a:xfrm flipH="1">
              <a:off x="685800" y="1860651"/>
              <a:ext cx="88900" cy="325626"/>
            </a:xfrm>
            <a:prstGeom prst="rect">
              <a:avLst/>
            </a:prstGeom>
            <a:solidFill>
              <a:srgbClr val="E37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7" name="Rectangle 6"/>
            <p:cNvSpPr/>
            <p:nvPr userDrawn="1"/>
          </p:nvSpPr>
          <p:spPr>
            <a:xfrm flipH="1">
              <a:off x="685800" y="2182129"/>
              <a:ext cx="88900" cy="325627"/>
            </a:xfrm>
            <a:prstGeom prst="rect">
              <a:avLst/>
            </a:prstGeom>
            <a:solidFill>
              <a:srgbClr val="98C6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8" name="Rectangle 7"/>
            <p:cNvSpPr/>
            <p:nvPr userDrawn="1"/>
          </p:nvSpPr>
          <p:spPr>
            <a:xfrm flipH="1">
              <a:off x="685800" y="2505682"/>
              <a:ext cx="88900" cy="325627"/>
            </a:xfrm>
            <a:prstGeom prst="rect">
              <a:avLst/>
            </a:prstGeom>
            <a:solidFill>
              <a:srgbClr val="A0B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grpSp>
      <p:pic>
        <p:nvPicPr>
          <p:cNvPr id="1030" name="Picture 16" descr="sybase"/>
          <p:cNvPicPr>
            <a:picLocks noChangeAspect="1" noChangeArrowheads="1"/>
          </p:cNvPicPr>
          <p:nvPr/>
        </p:nvPicPr>
        <p:blipFill>
          <a:blip r:embed="rId13" cstate="print"/>
          <a:srcRect/>
          <a:stretch>
            <a:fillRect/>
          </a:stretch>
        </p:blipFill>
        <p:spPr bwMode="auto">
          <a:xfrm>
            <a:off x="7772400" y="6324600"/>
            <a:ext cx="1371600" cy="484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iming>
    <p:tnLst>
      <p:par>
        <p:cTn id="1" dur="indefinite" restart="never" nodeType="tmRoot"/>
      </p:par>
    </p:tnLst>
  </p:timing>
  <p:txStyles>
    <p:titleStyle>
      <a:lvl1pPr algn="l" rtl="0" eaLnBrk="0" fontAlgn="base" hangingPunct="0">
        <a:lnSpc>
          <a:spcPct val="75000"/>
        </a:lnSpc>
        <a:spcBef>
          <a:spcPct val="0"/>
        </a:spcBef>
        <a:spcAft>
          <a:spcPct val="0"/>
        </a:spcAft>
        <a:defRPr sz="3600" b="1" cap="all">
          <a:solidFill>
            <a:srgbClr val="003768"/>
          </a:solidFill>
          <a:latin typeface="+mj-lt"/>
          <a:ea typeface="+mj-ea"/>
          <a:cs typeface="+mj-cs"/>
        </a:defRPr>
      </a:lvl1pPr>
      <a:lvl2pPr algn="l" rtl="0" eaLnBrk="0" fontAlgn="base" hangingPunct="0">
        <a:lnSpc>
          <a:spcPct val="75000"/>
        </a:lnSpc>
        <a:spcBef>
          <a:spcPct val="0"/>
        </a:spcBef>
        <a:spcAft>
          <a:spcPct val="0"/>
        </a:spcAft>
        <a:defRPr sz="3600" b="1">
          <a:solidFill>
            <a:srgbClr val="003768"/>
          </a:solidFill>
          <a:latin typeface="Calibri" pitchFamily="34" charset="0"/>
        </a:defRPr>
      </a:lvl2pPr>
      <a:lvl3pPr algn="l" rtl="0" eaLnBrk="0" fontAlgn="base" hangingPunct="0">
        <a:lnSpc>
          <a:spcPct val="75000"/>
        </a:lnSpc>
        <a:spcBef>
          <a:spcPct val="0"/>
        </a:spcBef>
        <a:spcAft>
          <a:spcPct val="0"/>
        </a:spcAft>
        <a:defRPr sz="3600" b="1">
          <a:solidFill>
            <a:srgbClr val="003768"/>
          </a:solidFill>
          <a:latin typeface="Calibri" pitchFamily="34" charset="0"/>
        </a:defRPr>
      </a:lvl3pPr>
      <a:lvl4pPr algn="l" rtl="0" eaLnBrk="0" fontAlgn="base" hangingPunct="0">
        <a:lnSpc>
          <a:spcPct val="75000"/>
        </a:lnSpc>
        <a:spcBef>
          <a:spcPct val="0"/>
        </a:spcBef>
        <a:spcAft>
          <a:spcPct val="0"/>
        </a:spcAft>
        <a:defRPr sz="3600" b="1">
          <a:solidFill>
            <a:srgbClr val="003768"/>
          </a:solidFill>
          <a:latin typeface="Calibri" pitchFamily="34" charset="0"/>
        </a:defRPr>
      </a:lvl4pPr>
      <a:lvl5pPr algn="l" rtl="0" eaLnBrk="0" fontAlgn="base" hangingPunct="0">
        <a:lnSpc>
          <a:spcPct val="75000"/>
        </a:lnSpc>
        <a:spcBef>
          <a:spcPct val="0"/>
        </a:spcBef>
        <a:spcAft>
          <a:spcPct val="0"/>
        </a:spcAft>
        <a:defRPr sz="3600" b="1">
          <a:solidFill>
            <a:srgbClr val="003768"/>
          </a:solidFill>
          <a:latin typeface="Calibri" pitchFamily="34" charset="0"/>
        </a:defRPr>
      </a:lvl5pPr>
      <a:lvl6pPr marL="457200" algn="l" rtl="0" fontAlgn="base">
        <a:lnSpc>
          <a:spcPct val="75000"/>
        </a:lnSpc>
        <a:spcBef>
          <a:spcPct val="0"/>
        </a:spcBef>
        <a:spcAft>
          <a:spcPct val="0"/>
        </a:spcAft>
        <a:defRPr sz="3600" b="1">
          <a:solidFill>
            <a:srgbClr val="003768"/>
          </a:solidFill>
          <a:latin typeface="Calibri" pitchFamily="34" charset="0"/>
        </a:defRPr>
      </a:lvl6pPr>
      <a:lvl7pPr marL="914400" algn="l" rtl="0" fontAlgn="base">
        <a:lnSpc>
          <a:spcPct val="75000"/>
        </a:lnSpc>
        <a:spcBef>
          <a:spcPct val="0"/>
        </a:spcBef>
        <a:spcAft>
          <a:spcPct val="0"/>
        </a:spcAft>
        <a:defRPr sz="3600" b="1">
          <a:solidFill>
            <a:srgbClr val="003768"/>
          </a:solidFill>
          <a:latin typeface="Calibri" pitchFamily="34" charset="0"/>
        </a:defRPr>
      </a:lvl7pPr>
      <a:lvl8pPr marL="1371600" algn="l" rtl="0" fontAlgn="base">
        <a:lnSpc>
          <a:spcPct val="75000"/>
        </a:lnSpc>
        <a:spcBef>
          <a:spcPct val="0"/>
        </a:spcBef>
        <a:spcAft>
          <a:spcPct val="0"/>
        </a:spcAft>
        <a:defRPr sz="3600" b="1">
          <a:solidFill>
            <a:srgbClr val="003768"/>
          </a:solidFill>
          <a:latin typeface="Calibri" pitchFamily="34" charset="0"/>
        </a:defRPr>
      </a:lvl8pPr>
      <a:lvl9pPr marL="1828800" algn="l" rtl="0" fontAlgn="base">
        <a:lnSpc>
          <a:spcPct val="75000"/>
        </a:lnSpc>
        <a:spcBef>
          <a:spcPct val="0"/>
        </a:spcBef>
        <a:spcAft>
          <a:spcPct val="0"/>
        </a:spcAft>
        <a:defRPr sz="3600" b="1">
          <a:solidFill>
            <a:srgbClr val="003768"/>
          </a:solidFill>
          <a:latin typeface="Calibri" pitchFamily="34" charset="0"/>
        </a:defRPr>
      </a:lvl9pPr>
    </p:titleStyle>
    <p:bodyStyle>
      <a:lvl1pPr marL="342900" indent="-342900" algn="l" rtl="0" eaLnBrk="0" fontAlgn="base" hangingPunct="0">
        <a:lnSpc>
          <a:spcPct val="80000"/>
        </a:lnSpc>
        <a:spcBef>
          <a:spcPct val="20000"/>
        </a:spcBef>
        <a:spcAft>
          <a:spcPct val="0"/>
        </a:spcAft>
        <a:buClr>
          <a:schemeClr val="tx1"/>
        </a:buClr>
        <a:buChar char="•"/>
        <a:defRPr sz="2400">
          <a:solidFill>
            <a:srgbClr val="1C1C1C"/>
          </a:solidFill>
          <a:latin typeface="+mn-lt"/>
          <a:ea typeface="+mn-ea"/>
          <a:cs typeface="+mn-cs"/>
        </a:defRPr>
      </a:lvl1pPr>
      <a:lvl2pPr marL="742950" indent="-285750" algn="l" rtl="0" eaLnBrk="0" fontAlgn="base" hangingPunct="0">
        <a:lnSpc>
          <a:spcPct val="80000"/>
        </a:lnSpc>
        <a:spcBef>
          <a:spcPct val="20000"/>
        </a:spcBef>
        <a:spcAft>
          <a:spcPct val="0"/>
        </a:spcAft>
        <a:buClr>
          <a:schemeClr val="tx1"/>
        </a:buClr>
        <a:buFont typeface="Calibri" pitchFamily="34" charset="0"/>
        <a:buChar char="–"/>
        <a:defRPr sz="2400">
          <a:solidFill>
            <a:srgbClr val="1C1C1C"/>
          </a:solidFill>
          <a:latin typeface="+mn-lt"/>
        </a:defRPr>
      </a:lvl2pPr>
      <a:lvl3pPr marL="1143000" indent="-228600" algn="l" rtl="0" eaLnBrk="0" fontAlgn="base" hangingPunct="0">
        <a:lnSpc>
          <a:spcPct val="80000"/>
        </a:lnSpc>
        <a:spcBef>
          <a:spcPct val="20000"/>
        </a:spcBef>
        <a:spcAft>
          <a:spcPct val="0"/>
        </a:spcAft>
        <a:buClr>
          <a:schemeClr val="tx1"/>
        </a:buClr>
        <a:buFont typeface="Wingdings" pitchFamily="2" charset="2"/>
        <a:buChar char="§"/>
        <a:defRPr sz="2000">
          <a:solidFill>
            <a:srgbClr val="1C1C1C"/>
          </a:solidFill>
          <a:latin typeface="+mn-lt"/>
        </a:defRPr>
      </a:lvl3pPr>
      <a:lvl4pPr marL="1600200" indent="-228600" algn="l" rtl="0" eaLnBrk="0" fontAlgn="base" hangingPunct="0">
        <a:spcBef>
          <a:spcPct val="20000"/>
        </a:spcBef>
        <a:spcAft>
          <a:spcPct val="0"/>
        </a:spcAft>
        <a:buChar char="–"/>
        <a:defRPr sz="2000">
          <a:solidFill>
            <a:srgbClr val="1C1C1C"/>
          </a:solidFill>
          <a:latin typeface="+mn-lt"/>
        </a:defRPr>
      </a:lvl4pPr>
      <a:lvl5pPr marL="2057400" indent="-228600" algn="l" rtl="0" eaLnBrk="0" fontAlgn="base" hangingPunct="0">
        <a:spcBef>
          <a:spcPct val="20000"/>
        </a:spcBef>
        <a:spcAft>
          <a:spcPct val="0"/>
        </a:spcAft>
        <a:buChar char="»"/>
        <a:defRPr sz="2000">
          <a:solidFill>
            <a:srgbClr val="1C1C1C"/>
          </a:solidFill>
          <a:latin typeface="+mn-lt"/>
        </a:defRPr>
      </a:lvl5pPr>
      <a:lvl6pPr marL="2514600" indent="-228600" algn="l" rtl="0" fontAlgn="base">
        <a:spcBef>
          <a:spcPct val="20000"/>
        </a:spcBef>
        <a:spcAft>
          <a:spcPct val="0"/>
        </a:spcAft>
        <a:buChar char="»"/>
        <a:defRPr sz="2000">
          <a:solidFill>
            <a:srgbClr val="1C1C1C"/>
          </a:solidFill>
          <a:latin typeface="+mn-lt"/>
        </a:defRPr>
      </a:lvl6pPr>
      <a:lvl7pPr marL="2971800" indent="-228600" algn="l" rtl="0" fontAlgn="base">
        <a:spcBef>
          <a:spcPct val="20000"/>
        </a:spcBef>
        <a:spcAft>
          <a:spcPct val="0"/>
        </a:spcAft>
        <a:buChar char="»"/>
        <a:defRPr sz="2000">
          <a:solidFill>
            <a:srgbClr val="1C1C1C"/>
          </a:solidFill>
          <a:latin typeface="+mn-lt"/>
        </a:defRPr>
      </a:lvl7pPr>
      <a:lvl8pPr marL="3429000" indent="-228600" algn="l" rtl="0" fontAlgn="base">
        <a:spcBef>
          <a:spcPct val="20000"/>
        </a:spcBef>
        <a:spcAft>
          <a:spcPct val="0"/>
        </a:spcAft>
        <a:buChar char="»"/>
        <a:defRPr sz="2000">
          <a:solidFill>
            <a:srgbClr val="1C1C1C"/>
          </a:solidFill>
          <a:latin typeface="+mn-lt"/>
        </a:defRPr>
      </a:lvl8pPr>
      <a:lvl9pPr marL="3886200" indent="-228600" algn="l" rtl="0" fontAlgn="base">
        <a:spcBef>
          <a:spcPct val="20000"/>
        </a:spcBef>
        <a:spcAft>
          <a:spcPct val="0"/>
        </a:spcAft>
        <a:buChar char="»"/>
        <a:defRPr sz="2000">
          <a:solidFill>
            <a:srgbClr val="1C1C1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 name="Rectangle 31"/>
          <p:cNvSpPr>
            <a:spLocks noChangeArrowheads="1"/>
          </p:cNvSpPr>
          <p:nvPr/>
        </p:nvSpPr>
        <p:spPr bwMode="auto">
          <a:xfrm>
            <a:off x="0" y="0"/>
            <a:ext cx="9144000" cy="5867400"/>
          </a:xfrm>
          <a:prstGeom prst="rect">
            <a:avLst/>
          </a:prstGeom>
          <a:solidFill>
            <a:srgbClr val="003768"/>
          </a:solidFill>
          <a:ln w="12700">
            <a:noFill/>
            <a:miter lim="800000"/>
            <a:headEnd/>
            <a:tailEnd/>
          </a:ln>
          <a:effectLst/>
        </p:spPr>
        <p:txBody>
          <a:bodyPr wrap="none" anchor="ctr"/>
          <a:lstStyle/>
          <a:p>
            <a:pPr defTabSz="457200">
              <a:defRPr/>
            </a:pPr>
            <a:endParaRPr lang="en-US" sz="1800">
              <a:solidFill>
                <a:schemeClr val="tx1"/>
              </a:solidFill>
              <a:ea typeface="ＭＳ Ｐゴシック" pitchFamily="34" charset="-128"/>
            </a:endParaRPr>
          </a:p>
        </p:txBody>
      </p:sp>
      <p:sp>
        <p:nvSpPr>
          <p:cNvPr id="14339" name="Rectangle 3"/>
          <p:cNvSpPr>
            <a:spLocks noGrp="1" noChangeArrowheads="1"/>
          </p:cNvSpPr>
          <p:nvPr>
            <p:ph type="body" idx="1"/>
          </p:nvPr>
        </p:nvSpPr>
        <p:spPr bwMode="auto">
          <a:xfrm>
            <a:off x="457200" y="3962400"/>
            <a:ext cx="8229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4340" name="Rectangle 2"/>
          <p:cNvSpPr>
            <a:spLocks noGrp="1" noChangeArrowheads="1"/>
          </p:cNvSpPr>
          <p:nvPr>
            <p:ph type="title"/>
          </p:nvPr>
        </p:nvSpPr>
        <p:spPr bwMode="auto">
          <a:xfrm>
            <a:off x="457200" y="26670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grpSp>
        <p:nvGrpSpPr>
          <p:cNvPr id="14341" name="Group 5"/>
          <p:cNvGrpSpPr>
            <a:grpSpLocks/>
          </p:cNvGrpSpPr>
          <p:nvPr/>
        </p:nvGrpSpPr>
        <p:grpSpPr bwMode="auto">
          <a:xfrm>
            <a:off x="0" y="5867400"/>
            <a:ext cx="88900" cy="990600"/>
            <a:chOff x="685800" y="1537097"/>
            <a:chExt cx="88900" cy="1294212"/>
          </a:xfrm>
        </p:grpSpPr>
        <p:sp>
          <p:nvSpPr>
            <p:cNvPr id="5" name="Rectangle 4"/>
            <p:cNvSpPr/>
            <p:nvPr userDrawn="1"/>
          </p:nvSpPr>
          <p:spPr>
            <a:xfrm flipH="1">
              <a:off x="685800" y="1537097"/>
              <a:ext cx="88900" cy="325628"/>
            </a:xfrm>
            <a:prstGeom prst="rect">
              <a:avLst/>
            </a:prstGeom>
            <a:solidFill>
              <a:srgbClr val="0037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6" name="Rectangle 5"/>
            <p:cNvSpPr/>
            <p:nvPr userDrawn="1"/>
          </p:nvSpPr>
          <p:spPr>
            <a:xfrm flipH="1">
              <a:off x="685800" y="1860650"/>
              <a:ext cx="88900" cy="325628"/>
            </a:xfrm>
            <a:prstGeom prst="rect">
              <a:avLst/>
            </a:prstGeom>
            <a:solidFill>
              <a:srgbClr val="E37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7" name="Rectangle 6"/>
            <p:cNvSpPr/>
            <p:nvPr userDrawn="1"/>
          </p:nvSpPr>
          <p:spPr>
            <a:xfrm flipH="1">
              <a:off x="685800" y="2182130"/>
              <a:ext cx="88900" cy="325626"/>
            </a:xfrm>
            <a:prstGeom prst="rect">
              <a:avLst/>
            </a:prstGeom>
            <a:solidFill>
              <a:srgbClr val="98C6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8" name="Rectangle 7"/>
            <p:cNvSpPr/>
            <p:nvPr userDrawn="1"/>
          </p:nvSpPr>
          <p:spPr>
            <a:xfrm flipH="1">
              <a:off x="685800" y="2505683"/>
              <a:ext cx="88900" cy="325626"/>
            </a:xfrm>
            <a:prstGeom prst="rect">
              <a:avLst/>
            </a:prstGeom>
            <a:solidFill>
              <a:srgbClr val="A0B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grpSp>
      <p:sp>
        <p:nvSpPr>
          <p:cNvPr id="30" name="Date Placeholder 3"/>
          <p:cNvSpPr txBox="1">
            <a:spLocks/>
          </p:cNvSpPr>
          <p:nvPr/>
        </p:nvSpPr>
        <p:spPr bwMode="auto">
          <a:xfrm>
            <a:off x="152400" y="6630988"/>
            <a:ext cx="2514600" cy="150812"/>
          </a:xfrm>
          <a:prstGeom prst="rect">
            <a:avLst/>
          </a:prstGeom>
          <a:noFill/>
          <a:ln w="9525">
            <a:noFill/>
            <a:miter lim="800000"/>
            <a:headEnd/>
            <a:tailEnd/>
          </a:ln>
        </p:spPr>
        <p:txBody>
          <a:bodyPr lIns="0" tIns="0" bIns="0"/>
          <a:lstStyle/>
          <a:p>
            <a:pPr defTabSz="457200"/>
            <a:fld id="{383FF674-DB1B-4080-988E-5360163B922B}" type="slidenum">
              <a:rPr lang="en-US" sz="1000" b="1">
                <a:ea typeface="ＭＳ Ｐゴシック"/>
                <a:cs typeface="ＭＳ Ｐゴシック"/>
              </a:rPr>
              <a:pPr defTabSz="457200"/>
              <a:t>‹#›</a:t>
            </a:fld>
            <a:r>
              <a:rPr lang="en-US" sz="900">
                <a:ea typeface="ＭＳ Ｐゴシック"/>
                <a:cs typeface="ＭＳ Ｐゴシック"/>
              </a:rPr>
              <a:t> – </a:t>
            </a:r>
            <a:fld id="{817682AC-40E5-4290-8567-46EA9B0409B1}" type="datetime4">
              <a:rPr lang="en-US" sz="900">
                <a:ea typeface="ＭＳ Ｐゴシック"/>
                <a:cs typeface="ＭＳ Ｐゴシック"/>
              </a:rPr>
              <a:pPr defTabSz="457200"/>
              <a:t>August 26, 2010</a:t>
            </a:fld>
            <a:endParaRPr lang="en-US" sz="900">
              <a:ea typeface="ＭＳ Ｐゴシック"/>
              <a:cs typeface="ＭＳ Ｐゴシック"/>
            </a:endParaRPr>
          </a:p>
        </p:txBody>
      </p:sp>
      <p:pic>
        <p:nvPicPr>
          <p:cNvPr id="14343" name="Picture 22" descr="sybase"/>
          <p:cNvPicPr>
            <a:picLocks noChangeAspect="1" noChangeArrowheads="1"/>
          </p:cNvPicPr>
          <p:nvPr/>
        </p:nvPicPr>
        <p:blipFill>
          <a:blip r:embed="rId13" cstate="print"/>
          <a:srcRect/>
          <a:stretch>
            <a:fillRect/>
          </a:stretch>
        </p:blipFill>
        <p:spPr bwMode="auto">
          <a:xfrm>
            <a:off x="7772400" y="6324600"/>
            <a:ext cx="1371600" cy="484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xStyles>
    <p:titleStyle>
      <a:lvl1pPr algn="l" rtl="0" eaLnBrk="0" fontAlgn="base" hangingPunct="0">
        <a:lnSpc>
          <a:spcPct val="80000"/>
        </a:lnSpc>
        <a:spcBef>
          <a:spcPct val="0"/>
        </a:spcBef>
        <a:spcAft>
          <a:spcPct val="0"/>
        </a:spcAft>
        <a:defRPr sz="3600" b="1">
          <a:solidFill>
            <a:schemeClr val="bg1"/>
          </a:solidFill>
          <a:latin typeface="+mj-lt"/>
          <a:ea typeface="+mj-ea"/>
          <a:cs typeface="+mj-cs"/>
        </a:defRPr>
      </a:lvl1pPr>
      <a:lvl2pPr algn="l" rtl="0" eaLnBrk="0" fontAlgn="base" hangingPunct="0">
        <a:lnSpc>
          <a:spcPct val="80000"/>
        </a:lnSpc>
        <a:spcBef>
          <a:spcPct val="0"/>
        </a:spcBef>
        <a:spcAft>
          <a:spcPct val="0"/>
        </a:spcAft>
        <a:defRPr sz="3600" b="1">
          <a:solidFill>
            <a:schemeClr val="bg1"/>
          </a:solidFill>
          <a:latin typeface="Calibri" pitchFamily="34" charset="0"/>
        </a:defRPr>
      </a:lvl2pPr>
      <a:lvl3pPr algn="l" rtl="0" eaLnBrk="0" fontAlgn="base" hangingPunct="0">
        <a:lnSpc>
          <a:spcPct val="80000"/>
        </a:lnSpc>
        <a:spcBef>
          <a:spcPct val="0"/>
        </a:spcBef>
        <a:spcAft>
          <a:spcPct val="0"/>
        </a:spcAft>
        <a:defRPr sz="3600" b="1">
          <a:solidFill>
            <a:schemeClr val="bg1"/>
          </a:solidFill>
          <a:latin typeface="Calibri" pitchFamily="34" charset="0"/>
        </a:defRPr>
      </a:lvl3pPr>
      <a:lvl4pPr algn="l" rtl="0" eaLnBrk="0" fontAlgn="base" hangingPunct="0">
        <a:lnSpc>
          <a:spcPct val="80000"/>
        </a:lnSpc>
        <a:spcBef>
          <a:spcPct val="0"/>
        </a:spcBef>
        <a:spcAft>
          <a:spcPct val="0"/>
        </a:spcAft>
        <a:defRPr sz="3600" b="1">
          <a:solidFill>
            <a:schemeClr val="bg1"/>
          </a:solidFill>
          <a:latin typeface="Calibri" pitchFamily="34" charset="0"/>
        </a:defRPr>
      </a:lvl4pPr>
      <a:lvl5pPr algn="l" rtl="0" eaLnBrk="0" fontAlgn="base" hangingPunct="0">
        <a:lnSpc>
          <a:spcPct val="80000"/>
        </a:lnSpc>
        <a:spcBef>
          <a:spcPct val="0"/>
        </a:spcBef>
        <a:spcAft>
          <a:spcPct val="0"/>
        </a:spcAft>
        <a:defRPr sz="3600" b="1">
          <a:solidFill>
            <a:schemeClr val="bg1"/>
          </a:solidFill>
          <a:latin typeface="Calibri" pitchFamily="34" charset="0"/>
        </a:defRPr>
      </a:lvl5pPr>
      <a:lvl6pPr marL="457200" algn="l" rtl="0" fontAlgn="base">
        <a:lnSpc>
          <a:spcPct val="80000"/>
        </a:lnSpc>
        <a:spcBef>
          <a:spcPct val="0"/>
        </a:spcBef>
        <a:spcAft>
          <a:spcPct val="0"/>
        </a:spcAft>
        <a:defRPr sz="3600" b="1">
          <a:solidFill>
            <a:schemeClr val="bg1"/>
          </a:solidFill>
          <a:latin typeface="Calibri" pitchFamily="34" charset="0"/>
        </a:defRPr>
      </a:lvl6pPr>
      <a:lvl7pPr marL="914400" algn="l" rtl="0" fontAlgn="base">
        <a:lnSpc>
          <a:spcPct val="80000"/>
        </a:lnSpc>
        <a:spcBef>
          <a:spcPct val="0"/>
        </a:spcBef>
        <a:spcAft>
          <a:spcPct val="0"/>
        </a:spcAft>
        <a:defRPr sz="3600" b="1">
          <a:solidFill>
            <a:schemeClr val="bg1"/>
          </a:solidFill>
          <a:latin typeface="Calibri" pitchFamily="34" charset="0"/>
        </a:defRPr>
      </a:lvl7pPr>
      <a:lvl8pPr marL="1371600" algn="l" rtl="0" fontAlgn="base">
        <a:lnSpc>
          <a:spcPct val="80000"/>
        </a:lnSpc>
        <a:spcBef>
          <a:spcPct val="0"/>
        </a:spcBef>
        <a:spcAft>
          <a:spcPct val="0"/>
        </a:spcAft>
        <a:defRPr sz="3600" b="1">
          <a:solidFill>
            <a:schemeClr val="bg1"/>
          </a:solidFill>
          <a:latin typeface="Calibri" pitchFamily="34" charset="0"/>
        </a:defRPr>
      </a:lvl8pPr>
      <a:lvl9pPr marL="1828800" algn="l" rtl="0" fontAlgn="base">
        <a:lnSpc>
          <a:spcPct val="80000"/>
        </a:lnSpc>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lnSpc>
          <a:spcPct val="80000"/>
        </a:lnSpc>
        <a:spcBef>
          <a:spcPct val="20000"/>
        </a:spcBef>
        <a:spcAft>
          <a:spcPct val="0"/>
        </a:spcAft>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26626" name="Picture 17" descr="sybase"/>
          <p:cNvPicPr>
            <a:picLocks noChangeAspect="1" noChangeArrowheads="1"/>
          </p:cNvPicPr>
          <p:nvPr/>
        </p:nvPicPr>
        <p:blipFill>
          <a:blip r:embed="rId13" cstate="print"/>
          <a:srcRect/>
          <a:stretch>
            <a:fillRect/>
          </a:stretch>
        </p:blipFill>
        <p:spPr bwMode="auto">
          <a:xfrm>
            <a:off x="7772400" y="6324600"/>
            <a:ext cx="1371600" cy="484188"/>
          </a:xfrm>
          <a:prstGeom prst="rect">
            <a:avLst/>
          </a:prstGeom>
          <a:noFill/>
          <a:ln w="9525">
            <a:noFill/>
            <a:miter lim="800000"/>
            <a:headEnd/>
            <a:tailEnd/>
          </a:ln>
        </p:spPr>
      </p:pic>
      <p:sp>
        <p:nvSpPr>
          <p:cNvPr id="26627" name="Rectangle 7"/>
          <p:cNvSpPr>
            <a:spLocks noGrp="1" noChangeArrowheads="1"/>
          </p:cNvSpPr>
          <p:nvPr>
            <p:ph type="title"/>
          </p:nvPr>
        </p:nvSpPr>
        <p:spPr bwMode="auto">
          <a:xfrm>
            <a:off x="457200" y="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8" name="Rectangle 8"/>
          <p:cNvSpPr>
            <a:spLocks noGrp="1" noChangeArrowheads="1"/>
          </p:cNvSpPr>
          <p:nvPr>
            <p:ph type="body" idx="1"/>
          </p:nvPr>
        </p:nvSpPr>
        <p:spPr bwMode="auto">
          <a:xfrm>
            <a:off x="457200" y="1447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2"/>
            <a:endParaRPr lang="en-US" dirty="0" smtClean="0"/>
          </a:p>
        </p:txBody>
      </p:sp>
      <p:sp>
        <p:nvSpPr>
          <p:cNvPr id="30" name="Date Placeholder 3"/>
          <p:cNvSpPr txBox="1">
            <a:spLocks/>
          </p:cNvSpPr>
          <p:nvPr/>
        </p:nvSpPr>
        <p:spPr bwMode="auto">
          <a:xfrm>
            <a:off x="152400" y="6630988"/>
            <a:ext cx="2514600" cy="150812"/>
          </a:xfrm>
          <a:prstGeom prst="rect">
            <a:avLst/>
          </a:prstGeom>
          <a:noFill/>
          <a:ln w="9525">
            <a:noFill/>
            <a:miter lim="800000"/>
            <a:headEnd/>
            <a:tailEnd/>
          </a:ln>
        </p:spPr>
        <p:txBody>
          <a:bodyPr lIns="0" tIns="0" bIns="0"/>
          <a:lstStyle/>
          <a:p>
            <a:pPr defTabSz="457200"/>
            <a:fld id="{5EC8762B-B57D-4C69-AAAD-699A0D16C514}" type="slidenum">
              <a:rPr lang="en-US" sz="1000" b="1">
                <a:ea typeface="ＭＳ Ｐゴシック"/>
                <a:cs typeface="ＭＳ Ｐゴシック"/>
              </a:rPr>
              <a:pPr defTabSz="457200"/>
              <a:t>‹#›</a:t>
            </a:fld>
            <a:r>
              <a:rPr lang="en-US" sz="900">
                <a:ea typeface="ＭＳ Ｐゴシック"/>
                <a:cs typeface="ＭＳ Ｐゴシック"/>
              </a:rPr>
              <a:t> – </a:t>
            </a:r>
            <a:fld id="{4260308C-5F11-43F6-B4E9-7B1072F11D5C}" type="datetime4">
              <a:rPr lang="en-US" sz="900">
                <a:ea typeface="ＭＳ Ｐゴシック"/>
                <a:cs typeface="ＭＳ Ｐゴシック"/>
              </a:rPr>
              <a:pPr defTabSz="457200"/>
              <a:t>August 26, 2010</a:t>
            </a:fld>
            <a:endParaRPr lang="en-US" sz="900">
              <a:ea typeface="ＭＳ Ｐゴシック"/>
              <a:cs typeface="ＭＳ Ｐゴシック"/>
            </a:endParaRPr>
          </a:p>
        </p:txBody>
      </p:sp>
      <p:grpSp>
        <p:nvGrpSpPr>
          <p:cNvPr id="26630" name="Group 5"/>
          <p:cNvGrpSpPr>
            <a:grpSpLocks/>
          </p:cNvGrpSpPr>
          <p:nvPr/>
        </p:nvGrpSpPr>
        <p:grpSpPr bwMode="auto">
          <a:xfrm>
            <a:off x="0" y="-1588"/>
            <a:ext cx="88900" cy="990601"/>
            <a:chOff x="685800" y="1537097"/>
            <a:chExt cx="88900" cy="1294212"/>
          </a:xfrm>
        </p:grpSpPr>
        <p:sp>
          <p:nvSpPr>
            <p:cNvPr id="5" name="Rectangle 4"/>
            <p:cNvSpPr/>
            <p:nvPr userDrawn="1"/>
          </p:nvSpPr>
          <p:spPr>
            <a:xfrm flipH="1">
              <a:off x="685800" y="1537097"/>
              <a:ext cx="88900" cy="325627"/>
            </a:xfrm>
            <a:prstGeom prst="rect">
              <a:avLst/>
            </a:prstGeom>
            <a:solidFill>
              <a:srgbClr val="0037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6" name="Rectangle 5"/>
            <p:cNvSpPr/>
            <p:nvPr userDrawn="1"/>
          </p:nvSpPr>
          <p:spPr>
            <a:xfrm flipH="1">
              <a:off x="685800" y="1860651"/>
              <a:ext cx="88900" cy="325626"/>
            </a:xfrm>
            <a:prstGeom prst="rect">
              <a:avLst/>
            </a:prstGeom>
            <a:solidFill>
              <a:srgbClr val="E37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7" name="Rectangle 6"/>
            <p:cNvSpPr/>
            <p:nvPr userDrawn="1"/>
          </p:nvSpPr>
          <p:spPr>
            <a:xfrm flipH="1">
              <a:off x="685800" y="2182129"/>
              <a:ext cx="88900" cy="325627"/>
            </a:xfrm>
            <a:prstGeom prst="rect">
              <a:avLst/>
            </a:prstGeom>
            <a:solidFill>
              <a:srgbClr val="98C6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sp>
          <p:nvSpPr>
            <p:cNvPr id="8" name="Rectangle 7"/>
            <p:cNvSpPr/>
            <p:nvPr userDrawn="1"/>
          </p:nvSpPr>
          <p:spPr>
            <a:xfrm flipH="1">
              <a:off x="685800" y="2505682"/>
              <a:ext cx="88900" cy="325627"/>
            </a:xfrm>
            <a:prstGeom prst="rect">
              <a:avLst/>
            </a:prstGeom>
            <a:solidFill>
              <a:srgbClr val="A0B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a typeface="ＭＳ Ｐゴシック" pitchFamily="34" charset="-128"/>
              </a:endParaRPr>
            </a:p>
          </p:txBody>
        </p:sp>
      </p:gr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xStyles>
    <p:titleStyle>
      <a:lvl1pPr algn="l" rtl="0" eaLnBrk="0" fontAlgn="base" hangingPunct="0">
        <a:lnSpc>
          <a:spcPct val="80000"/>
        </a:lnSpc>
        <a:spcBef>
          <a:spcPct val="0"/>
        </a:spcBef>
        <a:spcAft>
          <a:spcPct val="0"/>
        </a:spcAft>
        <a:defRPr sz="3600" b="1">
          <a:solidFill>
            <a:srgbClr val="003768"/>
          </a:solidFill>
          <a:latin typeface="+mj-lt"/>
          <a:ea typeface="+mj-ea"/>
          <a:cs typeface="+mj-cs"/>
        </a:defRPr>
      </a:lvl1pPr>
      <a:lvl2pPr algn="l" rtl="0" eaLnBrk="0" fontAlgn="base" hangingPunct="0">
        <a:lnSpc>
          <a:spcPct val="80000"/>
        </a:lnSpc>
        <a:spcBef>
          <a:spcPct val="0"/>
        </a:spcBef>
        <a:spcAft>
          <a:spcPct val="0"/>
        </a:spcAft>
        <a:defRPr sz="3600" b="1">
          <a:solidFill>
            <a:srgbClr val="003768"/>
          </a:solidFill>
          <a:latin typeface="Calibri" pitchFamily="34" charset="0"/>
        </a:defRPr>
      </a:lvl2pPr>
      <a:lvl3pPr algn="l" rtl="0" eaLnBrk="0" fontAlgn="base" hangingPunct="0">
        <a:lnSpc>
          <a:spcPct val="80000"/>
        </a:lnSpc>
        <a:spcBef>
          <a:spcPct val="0"/>
        </a:spcBef>
        <a:spcAft>
          <a:spcPct val="0"/>
        </a:spcAft>
        <a:defRPr sz="3600" b="1">
          <a:solidFill>
            <a:srgbClr val="003768"/>
          </a:solidFill>
          <a:latin typeface="Calibri" pitchFamily="34" charset="0"/>
        </a:defRPr>
      </a:lvl3pPr>
      <a:lvl4pPr algn="l" rtl="0" eaLnBrk="0" fontAlgn="base" hangingPunct="0">
        <a:lnSpc>
          <a:spcPct val="80000"/>
        </a:lnSpc>
        <a:spcBef>
          <a:spcPct val="0"/>
        </a:spcBef>
        <a:spcAft>
          <a:spcPct val="0"/>
        </a:spcAft>
        <a:defRPr sz="3600" b="1">
          <a:solidFill>
            <a:srgbClr val="003768"/>
          </a:solidFill>
          <a:latin typeface="Calibri" pitchFamily="34" charset="0"/>
        </a:defRPr>
      </a:lvl4pPr>
      <a:lvl5pPr algn="l" rtl="0" eaLnBrk="0" fontAlgn="base" hangingPunct="0">
        <a:lnSpc>
          <a:spcPct val="80000"/>
        </a:lnSpc>
        <a:spcBef>
          <a:spcPct val="0"/>
        </a:spcBef>
        <a:spcAft>
          <a:spcPct val="0"/>
        </a:spcAft>
        <a:defRPr sz="3600" b="1">
          <a:solidFill>
            <a:srgbClr val="003768"/>
          </a:solidFill>
          <a:latin typeface="Calibri" pitchFamily="34" charset="0"/>
        </a:defRPr>
      </a:lvl5pPr>
      <a:lvl6pPr marL="457200" algn="l" rtl="0" fontAlgn="base">
        <a:lnSpc>
          <a:spcPct val="80000"/>
        </a:lnSpc>
        <a:spcBef>
          <a:spcPct val="0"/>
        </a:spcBef>
        <a:spcAft>
          <a:spcPct val="0"/>
        </a:spcAft>
        <a:defRPr sz="3600" b="1">
          <a:solidFill>
            <a:srgbClr val="003768"/>
          </a:solidFill>
          <a:latin typeface="Calibri" pitchFamily="34" charset="0"/>
        </a:defRPr>
      </a:lvl6pPr>
      <a:lvl7pPr marL="914400" algn="l" rtl="0" fontAlgn="base">
        <a:lnSpc>
          <a:spcPct val="80000"/>
        </a:lnSpc>
        <a:spcBef>
          <a:spcPct val="0"/>
        </a:spcBef>
        <a:spcAft>
          <a:spcPct val="0"/>
        </a:spcAft>
        <a:defRPr sz="3600" b="1">
          <a:solidFill>
            <a:srgbClr val="003768"/>
          </a:solidFill>
          <a:latin typeface="Calibri" pitchFamily="34" charset="0"/>
        </a:defRPr>
      </a:lvl7pPr>
      <a:lvl8pPr marL="1371600" algn="l" rtl="0" fontAlgn="base">
        <a:lnSpc>
          <a:spcPct val="80000"/>
        </a:lnSpc>
        <a:spcBef>
          <a:spcPct val="0"/>
        </a:spcBef>
        <a:spcAft>
          <a:spcPct val="0"/>
        </a:spcAft>
        <a:defRPr sz="3600" b="1">
          <a:solidFill>
            <a:srgbClr val="003768"/>
          </a:solidFill>
          <a:latin typeface="Calibri" pitchFamily="34" charset="0"/>
        </a:defRPr>
      </a:lvl8pPr>
      <a:lvl9pPr marL="1828800" algn="l" rtl="0" fontAlgn="base">
        <a:lnSpc>
          <a:spcPct val="80000"/>
        </a:lnSpc>
        <a:spcBef>
          <a:spcPct val="0"/>
        </a:spcBef>
        <a:spcAft>
          <a:spcPct val="0"/>
        </a:spcAft>
        <a:defRPr sz="3600" b="1">
          <a:solidFill>
            <a:srgbClr val="003768"/>
          </a:solidFill>
          <a:latin typeface="Calibri" pitchFamily="34" charset="0"/>
        </a:defRPr>
      </a:lvl9pPr>
    </p:titleStyle>
    <p:bodyStyle>
      <a:lvl1pPr marL="342900" indent="-342900" algn="l" rtl="0" eaLnBrk="0" fontAlgn="base" hangingPunct="0">
        <a:lnSpc>
          <a:spcPct val="80000"/>
        </a:lnSpc>
        <a:spcBef>
          <a:spcPct val="0"/>
        </a:spcBef>
        <a:spcAft>
          <a:spcPct val="0"/>
        </a:spcAft>
        <a:defRPr sz="2400">
          <a:solidFill>
            <a:schemeClr val="tx1"/>
          </a:solidFill>
          <a:latin typeface="+mn-lt"/>
          <a:ea typeface="+mn-ea"/>
          <a:cs typeface="+mn-cs"/>
        </a:defRPr>
      </a:lvl1pPr>
      <a:lvl2pPr marL="114300" indent="342900" algn="l" rtl="0" eaLnBrk="0" fontAlgn="base" hangingPunct="0">
        <a:lnSpc>
          <a:spcPct val="80000"/>
        </a:lnSpc>
        <a:spcBef>
          <a:spcPct val="20000"/>
        </a:spcBef>
        <a:spcAft>
          <a:spcPct val="0"/>
        </a:spcAft>
        <a:buChar char="–"/>
        <a:defRPr sz="2800">
          <a:solidFill>
            <a:schemeClr val="tx1"/>
          </a:solidFill>
          <a:latin typeface="Arial" charset="0"/>
        </a:defRPr>
      </a:lvl2pPr>
      <a:lvl3pPr marL="228600" indent="685800" algn="l" rtl="0" eaLnBrk="0" fontAlgn="base" hangingPunct="0">
        <a:lnSpc>
          <a:spcPct val="80000"/>
        </a:lnSpc>
        <a:spcBef>
          <a:spcPct val="20000"/>
        </a:spcBef>
        <a:spcAft>
          <a:spcPct val="0"/>
        </a:spcAft>
        <a:buChar char="•"/>
        <a:defRPr sz="2400">
          <a:solidFill>
            <a:schemeClr val="tx1"/>
          </a:solidFill>
          <a:latin typeface="Calibri"/>
        </a:defRPr>
      </a:lvl3pPr>
      <a:lvl4pPr marL="8396288" indent="-228600" algn="l" rtl="0" eaLnBrk="0" fontAlgn="base" hangingPunct="0">
        <a:spcBef>
          <a:spcPct val="20000"/>
        </a:spcBef>
        <a:spcAft>
          <a:spcPct val="0"/>
        </a:spcAft>
        <a:buChar char="–"/>
        <a:defRPr sz="2000">
          <a:solidFill>
            <a:schemeClr val="tx1"/>
          </a:solidFill>
          <a:latin typeface="Arial" charset="0"/>
        </a:defRPr>
      </a:lvl4pPr>
      <a:lvl5pPr marL="8739188" indent="-228600" algn="l" rtl="0" eaLnBrk="0" fontAlgn="base" hangingPunct="0">
        <a:spcBef>
          <a:spcPct val="20000"/>
        </a:spcBef>
        <a:spcAft>
          <a:spcPct val="0"/>
        </a:spcAft>
        <a:buChar char="»"/>
        <a:defRPr sz="2000">
          <a:solidFill>
            <a:schemeClr val="tx1"/>
          </a:solidFill>
          <a:latin typeface="Arial" charset="0"/>
        </a:defRPr>
      </a:lvl5pPr>
      <a:lvl6pPr marL="9196388" indent="-228600" algn="l" rtl="0" fontAlgn="base">
        <a:spcBef>
          <a:spcPct val="20000"/>
        </a:spcBef>
        <a:spcAft>
          <a:spcPct val="0"/>
        </a:spcAft>
        <a:buChar char="»"/>
        <a:defRPr sz="2000">
          <a:solidFill>
            <a:schemeClr val="tx1"/>
          </a:solidFill>
          <a:latin typeface="Arial" charset="0"/>
        </a:defRPr>
      </a:lvl6pPr>
      <a:lvl7pPr marL="9653588" indent="-228600" algn="l" rtl="0" fontAlgn="base">
        <a:spcBef>
          <a:spcPct val="20000"/>
        </a:spcBef>
        <a:spcAft>
          <a:spcPct val="0"/>
        </a:spcAft>
        <a:buChar char="»"/>
        <a:defRPr sz="2000">
          <a:solidFill>
            <a:schemeClr val="tx1"/>
          </a:solidFill>
          <a:latin typeface="Arial" charset="0"/>
        </a:defRPr>
      </a:lvl7pPr>
      <a:lvl8pPr marL="10110788" indent="-228600" algn="l" rtl="0" fontAlgn="base">
        <a:spcBef>
          <a:spcPct val="20000"/>
        </a:spcBef>
        <a:spcAft>
          <a:spcPct val="0"/>
        </a:spcAft>
        <a:buChar char="»"/>
        <a:defRPr sz="2000">
          <a:solidFill>
            <a:schemeClr val="tx1"/>
          </a:solidFill>
          <a:latin typeface="Arial" charset="0"/>
        </a:defRPr>
      </a:lvl8pPr>
      <a:lvl9pPr marL="10567988"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15.png"/><Relationship Id="rId14" Type="http://schemas.openxmlformats.org/officeDocument/2006/relationships/image" Target="../media/image26.png"/><Relationship Id="rId1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www.sybase.com/mobilityblogs" TargetMode="External"/><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3"/>
          <p:cNvSpPr>
            <a:spLocks noGrp="1" noChangeArrowheads="1"/>
          </p:cNvSpPr>
          <p:nvPr>
            <p:ph type="subTitle" idx="1"/>
          </p:nvPr>
        </p:nvSpPr>
        <p:spPr/>
        <p:txBody>
          <a:bodyPr/>
          <a:lstStyle/>
          <a:p>
            <a:r>
              <a:rPr lang="en-US" dirty="0" smtClean="0"/>
              <a:t>Willie </a:t>
            </a:r>
            <a:r>
              <a:rPr lang="en-US" dirty="0" err="1" smtClean="0"/>
              <a:t>Jow</a:t>
            </a:r>
            <a:endParaRPr lang="en-US" dirty="0" smtClean="0"/>
          </a:p>
          <a:p>
            <a:r>
              <a:rPr lang="en-US" dirty="0" smtClean="0"/>
              <a:t>VP of Mobility Product Marketing</a:t>
            </a:r>
          </a:p>
          <a:p>
            <a:endParaRPr lang="en-US" dirty="0" smtClean="0"/>
          </a:p>
          <a:p>
            <a:r>
              <a:rPr lang="en-US" dirty="0" smtClean="0"/>
              <a:t>December 2009</a:t>
            </a:r>
          </a:p>
        </p:txBody>
      </p:sp>
      <p:sp>
        <p:nvSpPr>
          <p:cNvPr id="39937" name="Rectangle 2"/>
          <p:cNvSpPr>
            <a:spLocks noGrp="1" noChangeArrowheads="1"/>
          </p:cNvSpPr>
          <p:nvPr>
            <p:ph type="ctrTitle"/>
          </p:nvPr>
        </p:nvSpPr>
        <p:spPr/>
        <p:txBody>
          <a:bodyPr/>
          <a:lstStyle/>
          <a:p>
            <a:r>
              <a:rPr lang="en-US" smtClean="0"/>
              <a:t>Gain Your Competitive Edge Through Mobility In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1" y="1219200"/>
            <a:ext cx="9144001" cy="4876800"/>
            <a:chOff x="-1" y="1219200"/>
            <a:chExt cx="9144001" cy="4876800"/>
          </a:xfrm>
        </p:grpSpPr>
        <p:pic>
          <p:nvPicPr>
            <p:cNvPr id="5" name="Picture 2"/>
            <p:cNvPicPr>
              <a:picLocks noChangeAspect="1" noChangeArrowheads="1"/>
            </p:cNvPicPr>
            <p:nvPr/>
          </p:nvPicPr>
          <p:blipFill>
            <a:blip r:embed="rId3" cstate="print"/>
            <a:srcRect l="9167" r="5833"/>
            <a:stretch>
              <a:fillRect/>
            </a:stretch>
          </p:blipFill>
          <p:spPr bwMode="auto">
            <a:xfrm>
              <a:off x="-1" y="1219200"/>
              <a:ext cx="9144001" cy="4861995"/>
            </a:xfrm>
            <a:prstGeom prst="rect">
              <a:avLst/>
            </a:prstGeom>
            <a:noFill/>
            <a:ln w="9525">
              <a:noFill/>
              <a:miter lim="800000"/>
              <a:headEnd/>
              <a:tailEnd/>
            </a:ln>
            <a:effectLst/>
          </p:spPr>
        </p:pic>
        <p:sp>
          <p:nvSpPr>
            <p:cNvPr id="7" name="Rectangle 6"/>
            <p:cNvSpPr/>
            <p:nvPr/>
          </p:nvSpPr>
          <p:spPr bwMode="auto">
            <a:xfrm>
              <a:off x="0" y="1219200"/>
              <a:ext cx="9144000" cy="4876800"/>
            </a:xfrm>
            <a:prstGeom prst="rect">
              <a:avLst/>
            </a:prstGeom>
            <a:gradFill flip="none" rotWithShape="1">
              <a:gsLst>
                <a:gs pos="0">
                  <a:schemeClr val="bg1"/>
                </a:gs>
                <a:gs pos="100000">
                  <a:srgbClr val="FFFFFF">
                    <a:alpha val="39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90000"/>
                </a:lnSpc>
                <a:spcBef>
                  <a:spcPct val="50000"/>
                </a:spcBef>
                <a:spcAft>
                  <a:spcPct val="30000"/>
                </a:spcAft>
                <a:buClrTx/>
                <a:buSzTx/>
                <a:buFontTx/>
                <a:buNone/>
                <a:tabLst/>
              </a:pPr>
              <a:endParaRPr kumimoji="0" lang="en-US" sz="2000" b="0" i="0" u="none" strike="noStrike" cap="none" normalizeH="0" baseline="0" smtClean="0">
                <a:ln>
                  <a:noFill/>
                </a:ln>
                <a:solidFill>
                  <a:srgbClr val="1C1C1C"/>
                </a:solidFill>
                <a:effectLst/>
                <a:latin typeface="Calibri" pitchFamily="34" charset="0"/>
              </a:endParaRPr>
            </a:p>
          </p:txBody>
        </p:sp>
      </p:grpSp>
      <p:sp>
        <p:nvSpPr>
          <p:cNvPr id="2" name="Title 1"/>
          <p:cNvSpPr>
            <a:spLocks noGrp="1"/>
          </p:cNvSpPr>
          <p:nvPr>
            <p:ph type="title"/>
          </p:nvPr>
        </p:nvSpPr>
        <p:spPr/>
        <p:txBody>
          <a:bodyPr/>
          <a:lstStyle/>
          <a:p>
            <a:r>
              <a:rPr lang="en-US" dirty="0" smtClean="0"/>
              <a:t>The “Green Field” Approach</a:t>
            </a:r>
            <a:endParaRPr lang="en-US" dirty="0"/>
          </a:p>
        </p:txBody>
      </p:sp>
      <p:sp>
        <p:nvSpPr>
          <p:cNvPr id="3" name="Content Placeholder 2"/>
          <p:cNvSpPr>
            <a:spLocks noGrp="1"/>
          </p:cNvSpPr>
          <p:nvPr>
            <p:ph idx="1"/>
          </p:nvPr>
        </p:nvSpPr>
        <p:spPr>
          <a:xfrm>
            <a:off x="457200" y="2071688"/>
            <a:ext cx="8229600" cy="4024312"/>
          </a:xfrm>
        </p:spPr>
        <p:txBody>
          <a:bodyPr/>
          <a:lstStyle/>
          <a:p>
            <a:pPr marL="457200" indent="-457200">
              <a:buFont typeface="+mj-lt"/>
              <a:buAutoNum type="arabicPeriod" startAt="4"/>
            </a:pPr>
            <a:r>
              <a:rPr lang="en-US" b="1" dirty="0" smtClean="0"/>
              <a:t>Outline existing workflows</a:t>
            </a:r>
          </a:p>
          <a:p>
            <a:pPr lvl="1"/>
            <a:r>
              <a:rPr lang="en-US" dirty="0" smtClean="0"/>
              <a:t>Identify steps to combine or remove</a:t>
            </a:r>
            <a:endParaRPr lang="en-US" b="1" dirty="0" smtClean="0"/>
          </a:p>
          <a:p>
            <a:pPr marL="457200" indent="-457200">
              <a:buFont typeface="+mj-lt"/>
              <a:buAutoNum type="arabicPeriod" startAt="5"/>
            </a:pPr>
            <a:r>
              <a:rPr lang="en-US" b="1" dirty="0" smtClean="0"/>
              <a:t>Research new technologies</a:t>
            </a:r>
          </a:p>
          <a:p>
            <a:pPr lvl="1"/>
            <a:r>
              <a:rPr lang="en-US" dirty="0" smtClean="0"/>
              <a:t>How can Web 2.0 technologies be leveraged?</a:t>
            </a:r>
          </a:p>
          <a:p>
            <a:pPr marL="457200" indent="-457200">
              <a:buFont typeface="+mj-lt"/>
              <a:buAutoNum type="arabicPeriod" startAt="6"/>
            </a:pPr>
            <a:r>
              <a:rPr lang="en-US" b="1" dirty="0" smtClean="0"/>
              <a:t>Enlist the help of </a:t>
            </a:r>
            <a:r>
              <a:rPr lang="en-US" b="1" dirty="0" err="1" smtClean="0"/>
              <a:t>Millenials</a:t>
            </a:r>
            <a:endParaRPr lang="en-US" b="1" dirty="0" smtClean="0"/>
          </a:p>
          <a:p>
            <a:pPr lvl="1"/>
            <a:r>
              <a:rPr lang="en-US" dirty="0" smtClean="0"/>
              <a:t>Tap existing in-house knowledge of the latest technologies and their potential impact inside the enterprise</a:t>
            </a:r>
          </a:p>
          <a:p>
            <a:pPr marL="457200" indent="-457200">
              <a:buFont typeface="+mj-lt"/>
              <a:buAutoNum type="arabicPeriod" startAt="6"/>
            </a:pPr>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Green Field Thinking</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429000" y="1533622"/>
            <a:ext cx="2190750" cy="145732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5715000" y="2506759"/>
            <a:ext cx="1775388" cy="2262188"/>
          </a:xfrm>
          <a:prstGeom prst="rect">
            <a:avLst/>
          </a:prstGeom>
          <a:noFill/>
          <a:ln w="9525">
            <a:noFill/>
            <a:miter lim="800000"/>
            <a:headEnd/>
            <a:tailEnd/>
          </a:ln>
        </p:spPr>
      </p:pic>
      <p:cxnSp>
        <p:nvCxnSpPr>
          <p:cNvPr id="15" name="Straight Arrow Connector 14"/>
          <p:cNvCxnSpPr/>
          <p:nvPr/>
        </p:nvCxnSpPr>
        <p:spPr bwMode="auto">
          <a:xfrm>
            <a:off x="2209800" y="2201959"/>
            <a:ext cx="1168400" cy="1588"/>
          </a:xfrm>
          <a:prstGeom prst="straightConnector1">
            <a:avLst/>
          </a:prstGeom>
          <a:noFill/>
          <a:ln w="25400" cap="flat" cmpd="sng" algn="ctr">
            <a:solidFill>
              <a:schemeClr val="tx1"/>
            </a:solidFill>
            <a:prstDash val="solid"/>
            <a:round/>
            <a:headEnd type="none" w="med" len="med"/>
            <a:tailEnd type="triangle" w="med" len="lg"/>
          </a:ln>
          <a:effectLst/>
        </p:spPr>
      </p:cxnSp>
      <p:sp>
        <p:nvSpPr>
          <p:cNvPr id="18" name="Rounded Rectangle 17"/>
          <p:cNvSpPr/>
          <p:nvPr/>
        </p:nvSpPr>
        <p:spPr bwMode="auto">
          <a:xfrm>
            <a:off x="0" y="5105400"/>
            <a:ext cx="9144000" cy="1066800"/>
          </a:xfrm>
          <a:prstGeom prst="roundRect">
            <a:avLst>
              <a:gd name="adj" fmla="val 0"/>
            </a:avLst>
          </a:prstGeom>
          <a:solidFill>
            <a:srgbClr val="003768"/>
          </a:solidFill>
          <a:ln w="1270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90000"/>
              </a:lnSpc>
              <a:spcBef>
                <a:spcPct val="50000"/>
              </a:spcBef>
              <a:spcAft>
                <a:spcPct val="30000"/>
              </a:spcAft>
              <a:buClrTx/>
              <a:buSzTx/>
              <a:buFontTx/>
              <a:buNone/>
              <a:tabLst/>
            </a:pPr>
            <a:endParaRPr kumimoji="0" lang="en-US" sz="2000" b="0" i="0" u="none" strike="noStrike" cap="none" normalizeH="0" baseline="0" smtClean="0">
              <a:ln>
                <a:noFill/>
              </a:ln>
              <a:solidFill>
                <a:srgbClr val="1C1C1C"/>
              </a:solidFill>
              <a:effectLst/>
              <a:latin typeface="Calibri" pitchFamily="34" charset="0"/>
            </a:endParaRPr>
          </a:p>
        </p:txBody>
      </p:sp>
      <p:sp>
        <p:nvSpPr>
          <p:cNvPr id="19" name="TextBox 18"/>
          <p:cNvSpPr txBox="1"/>
          <p:nvPr/>
        </p:nvSpPr>
        <p:spPr>
          <a:xfrm>
            <a:off x="1181100" y="5105400"/>
            <a:ext cx="6781800" cy="1066800"/>
          </a:xfrm>
          <a:prstGeom prst="rect">
            <a:avLst/>
          </a:prstGeom>
          <a:noFill/>
        </p:spPr>
        <p:txBody>
          <a:bodyPr wrap="square" rtlCol="0">
            <a:noAutofit/>
          </a:bodyPr>
          <a:lstStyle/>
          <a:p>
            <a:pPr algn="ctr"/>
            <a:r>
              <a:rPr lang="en-US" dirty="0" smtClean="0">
                <a:solidFill>
                  <a:srgbClr val="FFFFFF"/>
                </a:solidFill>
              </a:rPr>
              <a:t>Digital maps completely changed the way people use and rely on location data – from turn-by-turn personal navigation to location-based marketing and services. </a:t>
            </a:r>
            <a:endParaRPr lang="en-US" dirty="0">
              <a:solidFill>
                <a:srgbClr val="FFFFFF"/>
              </a:solidFill>
            </a:endParaRPr>
          </a:p>
        </p:txBody>
      </p:sp>
      <p:pic>
        <p:nvPicPr>
          <p:cNvPr id="1027" name="Picture 3"/>
          <p:cNvPicPr>
            <a:picLocks noChangeAspect="1" noChangeArrowheads="1"/>
          </p:cNvPicPr>
          <p:nvPr/>
        </p:nvPicPr>
        <p:blipFill>
          <a:blip r:embed="rId4" cstate="print"/>
          <a:srcRect l="26546" r="26925"/>
          <a:stretch>
            <a:fillRect/>
          </a:stretch>
        </p:blipFill>
        <p:spPr bwMode="auto">
          <a:xfrm>
            <a:off x="1524001" y="1533622"/>
            <a:ext cx="1270000" cy="2729484"/>
          </a:xfrm>
          <a:prstGeom prst="rect">
            <a:avLst/>
          </a:prstGeom>
          <a:noFill/>
          <a:ln w="9525">
            <a:noFill/>
            <a:miter lim="800000"/>
            <a:headEnd/>
            <a:tailEnd/>
          </a:ln>
        </p:spPr>
      </p:pic>
      <p:cxnSp>
        <p:nvCxnSpPr>
          <p:cNvPr id="14" name="Straight Arrow Connector 13"/>
          <p:cNvCxnSpPr/>
          <p:nvPr/>
        </p:nvCxnSpPr>
        <p:spPr bwMode="auto">
          <a:xfrm>
            <a:off x="2667000" y="3651347"/>
            <a:ext cx="2997200" cy="1588"/>
          </a:xfrm>
          <a:prstGeom prst="straightConnector1">
            <a:avLst/>
          </a:prstGeom>
          <a:noFill/>
          <a:ln w="25400" cap="flat" cmpd="sng" algn="ctr">
            <a:solidFill>
              <a:schemeClr val="tx1"/>
            </a:solidFill>
            <a:prstDash val="solid"/>
            <a:round/>
            <a:headEnd type="none" w="med" len="med"/>
            <a:tailEnd type="triangle" w="med" len="lg"/>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Your Mobility </a:t>
            </a:r>
            <a:br>
              <a:rPr lang="en-US" dirty="0" smtClean="0"/>
            </a:br>
            <a:r>
              <a:rPr lang="en-US" dirty="0" smtClean="0"/>
              <a:t>Business Case</a:t>
            </a:r>
            <a:endParaRPr lang="en-US" dirty="0"/>
          </a:p>
        </p:txBody>
      </p:sp>
      <p:sp>
        <p:nvSpPr>
          <p:cNvPr id="3" name="Content Placeholder 2"/>
          <p:cNvSpPr>
            <a:spLocks noGrp="1"/>
          </p:cNvSpPr>
          <p:nvPr>
            <p:ph idx="1"/>
          </p:nvPr>
        </p:nvSpPr>
        <p:spPr/>
        <p:txBody>
          <a:bodyPr/>
          <a:lstStyle/>
          <a:p>
            <a:r>
              <a:rPr lang="en-US" dirty="0" smtClean="0"/>
              <a:t>Start small, but move rapidly</a:t>
            </a:r>
          </a:p>
          <a:p>
            <a:pPr lvl="1"/>
            <a:r>
              <a:rPr lang="en-US" dirty="0" smtClean="0"/>
              <a:t>Start with a pilot project that can show immediate ROI but rapidly expand your enterprise-wide solution from there</a:t>
            </a:r>
          </a:p>
          <a:p>
            <a:r>
              <a:rPr lang="en-US" dirty="0" smtClean="0"/>
              <a:t>Create an enterprise wide mobile strategy</a:t>
            </a:r>
          </a:p>
          <a:p>
            <a:pPr lvl="1"/>
            <a:r>
              <a:rPr lang="en-US" dirty="0" smtClean="0"/>
              <a:t>Ensure your mobility investment can evolve in step with critical data sources and mobile technologies</a:t>
            </a:r>
          </a:p>
          <a:p>
            <a:r>
              <a:rPr lang="en-US" dirty="0" smtClean="0"/>
              <a:t>Calculate expected ROI gains across the organization</a:t>
            </a:r>
          </a:p>
          <a:p>
            <a:pPr lvl="1"/>
            <a:r>
              <a:rPr lang="en-US" dirty="0" smtClean="0"/>
              <a:t> Don’t discount “soft” productivity benefits</a:t>
            </a:r>
          </a:p>
          <a:p>
            <a:r>
              <a:rPr lang="en-US" dirty="0" smtClean="0"/>
              <a:t>Leverage the use of personal devices in the enterprise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1"/>
          <p:cNvSpPr>
            <a:spLocks noGrp="1"/>
          </p:cNvSpPr>
          <p:nvPr>
            <p:ph type="title"/>
          </p:nvPr>
        </p:nvSpPr>
        <p:spPr>
          <a:xfrm>
            <a:off x="381000" y="0"/>
            <a:ext cx="8763000" cy="990600"/>
          </a:xfrm>
        </p:spPr>
        <p:txBody>
          <a:bodyPr/>
          <a:lstStyle/>
          <a:p>
            <a:r>
              <a:rPr lang="en-US" dirty="0" smtClean="0"/>
              <a:t>Mobile Platforms Tame Complexity</a:t>
            </a:r>
          </a:p>
        </p:txBody>
      </p:sp>
      <p:sp>
        <p:nvSpPr>
          <p:cNvPr id="79875" name="Rectangle 8"/>
          <p:cNvSpPr>
            <a:spLocks noChangeArrowheads="1"/>
          </p:cNvSpPr>
          <p:nvPr/>
        </p:nvSpPr>
        <p:spPr bwMode="auto">
          <a:xfrm>
            <a:off x="6400800" y="3571875"/>
            <a:ext cx="2514600" cy="1200150"/>
          </a:xfrm>
          <a:prstGeom prst="rect">
            <a:avLst/>
          </a:prstGeom>
          <a:noFill/>
          <a:ln w="9525">
            <a:noFill/>
            <a:miter lim="800000"/>
            <a:headEnd/>
            <a:tailEnd/>
          </a:ln>
        </p:spPr>
        <p:txBody>
          <a:bodyPr>
            <a:spAutoFit/>
          </a:bodyPr>
          <a:lstStyle/>
          <a:p>
            <a:pPr algn="ctr"/>
            <a:r>
              <a:rPr lang="en-US" sz="1800" dirty="0"/>
              <a:t>Enables rapid deployment of mobile applications across multiple device types</a:t>
            </a:r>
          </a:p>
        </p:txBody>
      </p:sp>
      <p:sp>
        <p:nvSpPr>
          <p:cNvPr id="79876" name="Rectangle 9"/>
          <p:cNvSpPr>
            <a:spLocks noChangeArrowheads="1"/>
          </p:cNvSpPr>
          <p:nvPr/>
        </p:nvSpPr>
        <p:spPr bwMode="auto">
          <a:xfrm>
            <a:off x="533400" y="3571875"/>
            <a:ext cx="2209800" cy="1200150"/>
          </a:xfrm>
          <a:prstGeom prst="rect">
            <a:avLst/>
          </a:prstGeom>
          <a:noFill/>
          <a:ln w="9525">
            <a:noFill/>
            <a:miter lim="800000"/>
            <a:headEnd/>
            <a:tailEnd/>
          </a:ln>
        </p:spPr>
        <p:txBody>
          <a:bodyPr>
            <a:spAutoFit/>
          </a:bodyPr>
          <a:lstStyle/>
          <a:p>
            <a:pPr algn="ctr"/>
            <a:r>
              <a:rPr lang="en-US" sz="1800" dirty="0"/>
              <a:t>Offers seamless integration to a variety of back-end data sources</a:t>
            </a:r>
          </a:p>
        </p:txBody>
      </p:sp>
      <p:sp>
        <p:nvSpPr>
          <p:cNvPr id="79877" name="Rectangle 10"/>
          <p:cNvSpPr>
            <a:spLocks noChangeArrowheads="1"/>
          </p:cNvSpPr>
          <p:nvPr/>
        </p:nvSpPr>
        <p:spPr bwMode="auto">
          <a:xfrm>
            <a:off x="3200400" y="3571875"/>
            <a:ext cx="2743200" cy="1200329"/>
          </a:xfrm>
          <a:prstGeom prst="rect">
            <a:avLst/>
          </a:prstGeom>
          <a:noFill/>
          <a:ln w="9525">
            <a:noFill/>
            <a:miter lim="800000"/>
            <a:headEnd/>
            <a:tailEnd/>
          </a:ln>
        </p:spPr>
        <p:txBody>
          <a:bodyPr wrap="square">
            <a:spAutoFit/>
          </a:bodyPr>
          <a:lstStyle/>
          <a:p>
            <a:pPr algn="ctr"/>
            <a:r>
              <a:rPr lang="en-US" sz="1800" dirty="0"/>
              <a:t>Enterprise-grade development environment leveraging existing </a:t>
            </a:r>
            <a:r>
              <a:rPr lang="en-US" sz="1800" dirty="0" smtClean="0"/>
              <a:t>skills and technologies</a:t>
            </a:r>
            <a:endParaRPr lang="en-US" sz="1800" dirty="0"/>
          </a:p>
        </p:txBody>
      </p:sp>
      <p:sp>
        <p:nvSpPr>
          <p:cNvPr id="79878" name="Rectangle 12"/>
          <p:cNvSpPr>
            <a:spLocks noChangeArrowheads="1"/>
          </p:cNvSpPr>
          <p:nvPr/>
        </p:nvSpPr>
        <p:spPr bwMode="auto">
          <a:xfrm>
            <a:off x="762000" y="1198562"/>
            <a:ext cx="1752600" cy="706438"/>
          </a:xfrm>
          <a:prstGeom prst="rect">
            <a:avLst/>
          </a:prstGeom>
          <a:noFill/>
          <a:ln w="9525">
            <a:noFill/>
            <a:miter lim="800000"/>
            <a:headEnd/>
            <a:tailEnd/>
          </a:ln>
        </p:spPr>
        <p:txBody>
          <a:bodyPr>
            <a:spAutoFit/>
          </a:bodyPr>
          <a:lstStyle/>
          <a:p>
            <a:pPr algn="ctr"/>
            <a:r>
              <a:rPr lang="en-US" b="1" dirty="0"/>
              <a:t>Enterprise Data Changes</a:t>
            </a:r>
          </a:p>
        </p:txBody>
      </p:sp>
      <p:sp>
        <p:nvSpPr>
          <p:cNvPr id="79879" name="Rectangle 13"/>
          <p:cNvSpPr>
            <a:spLocks noChangeArrowheads="1"/>
          </p:cNvSpPr>
          <p:nvPr/>
        </p:nvSpPr>
        <p:spPr bwMode="auto">
          <a:xfrm>
            <a:off x="6553200" y="1198562"/>
            <a:ext cx="2209800" cy="706438"/>
          </a:xfrm>
          <a:prstGeom prst="rect">
            <a:avLst/>
          </a:prstGeom>
          <a:noFill/>
          <a:ln w="9525">
            <a:noFill/>
            <a:miter lim="800000"/>
            <a:headEnd/>
            <a:tailEnd/>
          </a:ln>
        </p:spPr>
        <p:txBody>
          <a:bodyPr>
            <a:spAutoFit/>
          </a:bodyPr>
          <a:lstStyle/>
          <a:p>
            <a:pPr algn="ctr"/>
            <a:r>
              <a:rPr lang="en-US" b="1"/>
              <a:t>Device Technology Changes</a:t>
            </a:r>
          </a:p>
        </p:txBody>
      </p:sp>
      <p:sp>
        <p:nvSpPr>
          <p:cNvPr id="79880" name="Rectangle 14"/>
          <p:cNvSpPr>
            <a:spLocks noChangeArrowheads="1"/>
          </p:cNvSpPr>
          <p:nvPr/>
        </p:nvSpPr>
        <p:spPr bwMode="auto">
          <a:xfrm>
            <a:off x="3200400" y="1198562"/>
            <a:ext cx="2743200" cy="706438"/>
          </a:xfrm>
          <a:prstGeom prst="rect">
            <a:avLst/>
          </a:prstGeom>
          <a:noFill/>
          <a:ln w="9525">
            <a:noFill/>
            <a:miter lim="800000"/>
            <a:headEnd/>
            <a:tailEnd/>
          </a:ln>
        </p:spPr>
        <p:txBody>
          <a:bodyPr>
            <a:spAutoFit/>
          </a:bodyPr>
          <a:lstStyle/>
          <a:p>
            <a:pPr algn="ctr"/>
            <a:r>
              <a:rPr lang="en-US" b="1" dirty="0"/>
              <a:t>Consistent Development Platform</a:t>
            </a:r>
          </a:p>
        </p:txBody>
      </p:sp>
      <p:pic>
        <p:nvPicPr>
          <p:cNvPr id="79881" name="Picture 1"/>
          <p:cNvPicPr>
            <a:picLocks noChangeAspect="1" noChangeArrowheads="1"/>
          </p:cNvPicPr>
          <p:nvPr/>
        </p:nvPicPr>
        <p:blipFill>
          <a:blip r:embed="rId3" cstate="print"/>
          <a:srcRect/>
          <a:stretch>
            <a:fillRect/>
          </a:stretch>
        </p:blipFill>
        <p:spPr bwMode="auto">
          <a:xfrm>
            <a:off x="3620294" y="1965325"/>
            <a:ext cx="1903412" cy="1524000"/>
          </a:xfrm>
          <a:prstGeom prst="rect">
            <a:avLst/>
          </a:prstGeom>
          <a:noFill/>
          <a:ln w="9525">
            <a:noFill/>
            <a:miter lim="800000"/>
            <a:headEnd/>
            <a:tailEnd/>
          </a:ln>
        </p:spPr>
      </p:pic>
      <p:grpSp>
        <p:nvGrpSpPr>
          <p:cNvPr id="23" name="Group 22"/>
          <p:cNvGrpSpPr/>
          <p:nvPr/>
        </p:nvGrpSpPr>
        <p:grpSpPr>
          <a:xfrm>
            <a:off x="6819900" y="2116138"/>
            <a:ext cx="1676400" cy="1541462"/>
            <a:chOff x="6781800" y="2074863"/>
            <a:chExt cx="1676400" cy="1541462"/>
          </a:xfrm>
        </p:grpSpPr>
        <p:sp>
          <p:nvSpPr>
            <p:cNvPr id="79884" name="Curved Right Arrow 20"/>
            <p:cNvSpPr>
              <a:spLocks noChangeArrowheads="1"/>
            </p:cNvSpPr>
            <p:nvPr/>
          </p:nvSpPr>
          <p:spPr bwMode="auto">
            <a:xfrm>
              <a:off x="6781800" y="2305050"/>
              <a:ext cx="381000" cy="838200"/>
            </a:xfrm>
            <a:prstGeom prst="curvedRightArrow">
              <a:avLst>
                <a:gd name="adj1" fmla="val 25005"/>
                <a:gd name="adj2" fmla="val 49999"/>
                <a:gd name="adj3" fmla="val 25000"/>
              </a:avLst>
            </a:prstGeom>
            <a:solidFill>
              <a:schemeClr val="accent1"/>
            </a:solidFill>
            <a:ln w="12700" algn="ctr">
              <a:solidFill>
                <a:schemeClr val="tx1"/>
              </a:solidFill>
              <a:round/>
              <a:headEnd/>
              <a:tailEnd/>
            </a:ln>
          </p:spPr>
          <p:txBody>
            <a:bodyPr tIns="91440" bIns="91440"/>
            <a:lstStyle/>
            <a:p>
              <a:pPr>
                <a:lnSpc>
                  <a:spcPct val="90000"/>
                </a:lnSpc>
                <a:spcBef>
                  <a:spcPct val="50000"/>
                </a:spcBef>
                <a:spcAft>
                  <a:spcPct val="30000"/>
                </a:spcAft>
              </a:pPr>
              <a:endParaRPr lang="en-US"/>
            </a:p>
          </p:txBody>
        </p:sp>
        <p:sp>
          <p:nvSpPr>
            <p:cNvPr id="79885" name="Curved Left Arrow 21"/>
            <p:cNvSpPr>
              <a:spLocks noChangeArrowheads="1"/>
            </p:cNvSpPr>
            <p:nvPr/>
          </p:nvSpPr>
          <p:spPr bwMode="auto">
            <a:xfrm>
              <a:off x="8001000" y="2533650"/>
              <a:ext cx="457200" cy="990600"/>
            </a:xfrm>
            <a:prstGeom prst="curvedLeftArrow">
              <a:avLst>
                <a:gd name="adj1" fmla="val 25007"/>
                <a:gd name="adj2" fmla="val 50004"/>
                <a:gd name="adj3" fmla="val 25000"/>
              </a:avLst>
            </a:prstGeom>
            <a:solidFill>
              <a:schemeClr val="accent1"/>
            </a:solidFill>
            <a:ln w="12700" algn="ctr">
              <a:solidFill>
                <a:schemeClr val="tx1"/>
              </a:solidFill>
              <a:round/>
              <a:headEnd/>
              <a:tailEnd/>
            </a:ln>
          </p:spPr>
          <p:txBody>
            <a:bodyPr tIns="91440" bIns="91440"/>
            <a:lstStyle/>
            <a:p>
              <a:pPr>
                <a:lnSpc>
                  <a:spcPct val="90000"/>
                </a:lnSpc>
                <a:spcBef>
                  <a:spcPct val="50000"/>
                </a:spcBef>
                <a:spcAft>
                  <a:spcPct val="30000"/>
                </a:spcAft>
              </a:pPr>
              <a:endParaRPr lang="en-US"/>
            </a:p>
          </p:txBody>
        </p:sp>
        <p:pic>
          <p:nvPicPr>
            <p:cNvPr id="79886" name="Picture 59" descr="BlackBerry3"/>
            <p:cNvPicPr>
              <a:picLocks noChangeAspect="1" noChangeArrowheads="1"/>
            </p:cNvPicPr>
            <p:nvPr/>
          </p:nvPicPr>
          <p:blipFill>
            <a:blip r:embed="rId4" cstate="print"/>
            <a:srcRect/>
            <a:stretch>
              <a:fillRect/>
            </a:stretch>
          </p:blipFill>
          <p:spPr bwMode="auto">
            <a:xfrm>
              <a:off x="7162800" y="2074863"/>
              <a:ext cx="603250" cy="792162"/>
            </a:xfrm>
            <a:prstGeom prst="rect">
              <a:avLst/>
            </a:prstGeom>
            <a:noFill/>
            <a:ln w="9525">
              <a:noFill/>
              <a:miter lim="800000"/>
              <a:headEnd/>
              <a:tailEnd/>
            </a:ln>
          </p:spPr>
        </p:pic>
        <p:pic>
          <p:nvPicPr>
            <p:cNvPr id="79887" name="Picture 50" descr="iPhone"/>
            <p:cNvPicPr>
              <a:picLocks noChangeAspect="1" noChangeArrowheads="1"/>
            </p:cNvPicPr>
            <p:nvPr/>
          </p:nvPicPr>
          <p:blipFill>
            <a:blip r:embed="rId5" cstate="print"/>
            <a:srcRect/>
            <a:stretch>
              <a:fillRect/>
            </a:stretch>
          </p:blipFill>
          <p:spPr bwMode="auto">
            <a:xfrm>
              <a:off x="7162800" y="2867025"/>
              <a:ext cx="487363" cy="749300"/>
            </a:xfrm>
            <a:prstGeom prst="rect">
              <a:avLst/>
            </a:prstGeom>
            <a:noFill/>
            <a:ln w="9525">
              <a:noFill/>
              <a:miter lim="800000"/>
              <a:headEnd/>
              <a:tailEnd/>
            </a:ln>
          </p:spPr>
        </p:pic>
        <p:pic>
          <p:nvPicPr>
            <p:cNvPr id="79888" name="Picture 51" descr="Phone1"/>
            <p:cNvPicPr>
              <a:picLocks noChangeAspect="1" noChangeArrowheads="1"/>
            </p:cNvPicPr>
            <p:nvPr/>
          </p:nvPicPr>
          <p:blipFill>
            <a:blip r:embed="rId6" cstate="print"/>
            <a:srcRect/>
            <a:stretch>
              <a:fillRect/>
            </a:stretch>
          </p:blipFill>
          <p:spPr bwMode="auto">
            <a:xfrm>
              <a:off x="7591425" y="2655888"/>
              <a:ext cx="531813" cy="784225"/>
            </a:xfrm>
            <a:prstGeom prst="rect">
              <a:avLst/>
            </a:prstGeom>
            <a:noFill/>
            <a:ln w="9525">
              <a:noFill/>
              <a:miter lim="800000"/>
              <a:headEnd/>
              <a:tailEnd/>
            </a:ln>
          </p:spPr>
        </p:pic>
      </p:grpSp>
      <p:grpSp>
        <p:nvGrpSpPr>
          <p:cNvPr id="21" name="Group 20"/>
          <p:cNvGrpSpPr/>
          <p:nvPr/>
        </p:nvGrpSpPr>
        <p:grpSpPr>
          <a:xfrm>
            <a:off x="800100" y="1993900"/>
            <a:ext cx="1676400" cy="1495425"/>
            <a:chOff x="609600" y="1952625"/>
            <a:chExt cx="1676400" cy="1495425"/>
          </a:xfrm>
        </p:grpSpPr>
        <p:sp>
          <p:nvSpPr>
            <p:cNvPr id="79882" name="Curved Right Arrow 18"/>
            <p:cNvSpPr>
              <a:spLocks noChangeArrowheads="1"/>
            </p:cNvSpPr>
            <p:nvPr/>
          </p:nvSpPr>
          <p:spPr bwMode="auto">
            <a:xfrm>
              <a:off x="609600" y="2228850"/>
              <a:ext cx="381000" cy="838200"/>
            </a:xfrm>
            <a:prstGeom prst="curvedRightArrow">
              <a:avLst>
                <a:gd name="adj1" fmla="val 25005"/>
                <a:gd name="adj2" fmla="val 49999"/>
                <a:gd name="adj3" fmla="val 25000"/>
              </a:avLst>
            </a:prstGeom>
            <a:solidFill>
              <a:schemeClr val="accent1"/>
            </a:solidFill>
            <a:ln w="12700" algn="ctr">
              <a:solidFill>
                <a:schemeClr val="tx1"/>
              </a:solidFill>
              <a:round/>
              <a:headEnd/>
              <a:tailEnd/>
            </a:ln>
          </p:spPr>
          <p:txBody>
            <a:bodyPr tIns="91440" bIns="91440"/>
            <a:lstStyle/>
            <a:p>
              <a:pPr>
                <a:lnSpc>
                  <a:spcPct val="90000"/>
                </a:lnSpc>
                <a:spcBef>
                  <a:spcPct val="50000"/>
                </a:spcBef>
                <a:spcAft>
                  <a:spcPct val="30000"/>
                </a:spcAft>
              </a:pPr>
              <a:endParaRPr lang="en-US"/>
            </a:p>
          </p:txBody>
        </p:sp>
        <p:sp>
          <p:nvSpPr>
            <p:cNvPr id="79883" name="Curved Left Arrow 19"/>
            <p:cNvSpPr>
              <a:spLocks noChangeArrowheads="1"/>
            </p:cNvSpPr>
            <p:nvPr/>
          </p:nvSpPr>
          <p:spPr bwMode="auto">
            <a:xfrm>
              <a:off x="1828800" y="2457450"/>
              <a:ext cx="457200" cy="990600"/>
            </a:xfrm>
            <a:prstGeom prst="curvedLeftArrow">
              <a:avLst>
                <a:gd name="adj1" fmla="val 25007"/>
                <a:gd name="adj2" fmla="val 50004"/>
                <a:gd name="adj3" fmla="val 25000"/>
              </a:avLst>
            </a:prstGeom>
            <a:solidFill>
              <a:schemeClr val="accent1"/>
            </a:solidFill>
            <a:ln w="12700" algn="ctr">
              <a:solidFill>
                <a:schemeClr val="tx1"/>
              </a:solidFill>
              <a:round/>
              <a:headEnd/>
              <a:tailEnd/>
            </a:ln>
          </p:spPr>
          <p:txBody>
            <a:bodyPr tIns="91440" bIns="91440"/>
            <a:lstStyle/>
            <a:p>
              <a:pPr>
                <a:lnSpc>
                  <a:spcPct val="90000"/>
                </a:lnSpc>
                <a:spcBef>
                  <a:spcPct val="50000"/>
                </a:spcBef>
                <a:spcAft>
                  <a:spcPct val="30000"/>
                </a:spcAft>
              </a:pPr>
              <a:endParaRPr lang="en-US"/>
            </a:p>
          </p:txBody>
        </p:sp>
        <p:pic>
          <p:nvPicPr>
            <p:cNvPr id="79889" name="Picture 54" descr="Database"/>
            <p:cNvPicPr>
              <a:picLocks noChangeAspect="1" noChangeArrowheads="1"/>
            </p:cNvPicPr>
            <p:nvPr/>
          </p:nvPicPr>
          <p:blipFill>
            <a:blip r:embed="rId7" cstate="print"/>
            <a:srcRect/>
            <a:stretch>
              <a:fillRect/>
            </a:stretch>
          </p:blipFill>
          <p:spPr bwMode="auto">
            <a:xfrm>
              <a:off x="914400" y="1952625"/>
              <a:ext cx="758825" cy="722313"/>
            </a:xfrm>
            <a:prstGeom prst="rect">
              <a:avLst/>
            </a:prstGeom>
            <a:noFill/>
            <a:ln w="9525">
              <a:noFill/>
              <a:miter lim="800000"/>
              <a:headEnd/>
              <a:tailEnd/>
            </a:ln>
          </p:spPr>
        </p:pic>
        <p:pic>
          <p:nvPicPr>
            <p:cNvPr id="79890" name="Picture 57" descr="Server3"/>
            <p:cNvPicPr>
              <a:picLocks noChangeAspect="1" noChangeArrowheads="1"/>
            </p:cNvPicPr>
            <p:nvPr/>
          </p:nvPicPr>
          <p:blipFill>
            <a:blip r:embed="rId8" cstate="print"/>
            <a:srcRect/>
            <a:stretch>
              <a:fillRect/>
            </a:stretch>
          </p:blipFill>
          <p:spPr bwMode="auto">
            <a:xfrm>
              <a:off x="1143000" y="2257425"/>
              <a:ext cx="611188" cy="1143000"/>
            </a:xfrm>
            <a:prstGeom prst="rect">
              <a:avLst/>
            </a:prstGeom>
            <a:noFill/>
            <a:ln w="9525">
              <a:noFill/>
              <a:miter lim="800000"/>
              <a:headEnd/>
              <a:tailEnd/>
            </a:ln>
          </p:spPr>
        </p:pic>
        <p:pic>
          <p:nvPicPr>
            <p:cNvPr id="79891" name="Picture 53" descr="folder"/>
            <p:cNvPicPr>
              <a:picLocks noChangeAspect="1" noChangeArrowheads="1"/>
            </p:cNvPicPr>
            <p:nvPr/>
          </p:nvPicPr>
          <p:blipFill>
            <a:blip r:embed="rId9" cstate="print"/>
            <a:srcRect/>
            <a:stretch>
              <a:fillRect/>
            </a:stretch>
          </p:blipFill>
          <p:spPr bwMode="auto">
            <a:xfrm>
              <a:off x="1454150" y="2638425"/>
              <a:ext cx="755650" cy="636588"/>
            </a:xfrm>
            <a:prstGeom prst="rect">
              <a:avLst/>
            </a:prstGeom>
            <a:noFill/>
            <a:ln w="9525">
              <a:noFill/>
              <a:miter lim="800000"/>
              <a:headEnd/>
              <a:tailEnd/>
            </a:ln>
          </p:spPr>
        </p:pic>
      </p:grpSp>
      <p:sp>
        <p:nvSpPr>
          <p:cNvPr id="22" name="Rectangle 37"/>
          <p:cNvSpPr>
            <a:spLocks noChangeArrowheads="1"/>
          </p:cNvSpPr>
          <p:nvPr/>
        </p:nvSpPr>
        <p:spPr bwMode="auto">
          <a:xfrm>
            <a:off x="0" y="5105400"/>
            <a:ext cx="9155113" cy="1143000"/>
          </a:xfrm>
          <a:prstGeom prst="rect">
            <a:avLst/>
          </a:prstGeom>
          <a:solidFill>
            <a:schemeClr val="tx2"/>
          </a:solidFill>
          <a:ln w="12700" algn="ctr">
            <a:noFill/>
            <a:miter lim="800000"/>
            <a:headEnd/>
            <a:tailEnd/>
          </a:ln>
        </p:spPr>
        <p:txBody>
          <a:bodyPr wrap="none" lIns="91432" tIns="45716" rIns="91432" bIns="45716" anchor="ctr"/>
          <a:lstStyle/>
          <a:p>
            <a:pPr algn="ctr"/>
            <a:r>
              <a:rPr lang="en-US" b="1" dirty="0" smtClean="0">
                <a:solidFill>
                  <a:schemeClr val="bg1"/>
                </a:solidFill>
              </a:rPr>
              <a:t>Sybase Unwired Platform</a:t>
            </a:r>
            <a:endParaRPr lang="en-US" dirty="0" smtClean="0">
              <a:solidFill>
                <a:schemeClr val="bg1"/>
              </a:solidFill>
            </a:endParaRPr>
          </a:p>
          <a:p>
            <a:pPr algn="ctr"/>
            <a:r>
              <a:rPr lang="en-US" dirty="0" smtClean="0">
                <a:solidFill>
                  <a:schemeClr val="bg1"/>
                </a:solidFill>
              </a:rPr>
              <a:t>Strategically adapt to the rapidly changing world</a:t>
            </a:r>
          </a:p>
          <a:p>
            <a:pPr algn="ctr"/>
            <a:r>
              <a:rPr lang="en-US" dirty="0" smtClean="0">
                <a:solidFill>
                  <a:schemeClr val="bg1"/>
                </a:solidFill>
              </a:rPr>
              <a:t>with the use of a mobile enterprise application platform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177800" y="381000"/>
            <a:ext cx="8509000" cy="1143000"/>
          </a:xfrm>
          <a:prstGeom prst="rect">
            <a:avLst/>
          </a:prstGeom>
          <a:noFill/>
          <a:ln w="9525">
            <a:noFill/>
            <a:miter lim="800000"/>
            <a:headEnd/>
            <a:tailEnd/>
          </a:ln>
        </p:spPr>
        <p:txBody>
          <a:bodyPr anchor="ctr"/>
          <a:lstStyle/>
          <a:p>
            <a:endParaRPr lang="en-US" sz="2600">
              <a:solidFill>
                <a:schemeClr val="bg2"/>
              </a:solidFill>
            </a:endParaRPr>
          </a:p>
        </p:txBody>
      </p:sp>
      <p:sp>
        <p:nvSpPr>
          <p:cNvPr id="77826" name="Rectangle 5"/>
          <p:cNvSpPr>
            <a:spLocks noChangeArrowheads="1"/>
          </p:cNvSpPr>
          <p:nvPr/>
        </p:nvSpPr>
        <p:spPr bwMode="auto">
          <a:xfrm>
            <a:off x="0" y="2124075"/>
            <a:ext cx="9144000" cy="0"/>
          </a:xfrm>
          <a:prstGeom prst="rect">
            <a:avLst/>
          </a:prstGeom>
          <a:noFill/>
          <a:ln w="9525">
            <a:noFill/>
            <a:miter lim="800000"/>
            <a:headEnd/>
            <a:tailEnd/>
          </a:ln>
        </p:spPr>
        <p:txBody>
          <a:bodyPr wrap="none" anchor="ctr">
            <a:spAutoFit/>
          </a:bodyPr>
          <a:lstStyle/>
          <a:p>
            <a:endParaRPr lang="en-US" sz="2400"/>
          </a:p>
        </p:txBody>
      </p:sp>
      <p:sp>
        <p:nvSpPr>
          <p:cNvPr id="77827" name="Rectangle 6"/>
          <p:cNvSpPr>
            <a:spLocks noChangeArrowheads="1"/>
          </p:cNvSpPr>
          <p:nvPr/>
        </p:nvSpPr>
        <p:spPr bwMode="auto">
          <a:xfrm>
            <a:off x="0" y="2133600"/>
            <a:ext cx="9144000" cy="0"/>
          </a:xfrm>
          <a:prstGeom prst="rect">
            <a:avLst/>
          </a:prstGeom>
          <a:noFill/>
          <a:ln w="9525">
            <a:noFill/>
            <a:miter lim="800000"/>
            <a:headEnd/>
            <a:tailEnd/>
          </a:ln>
        </p:spPr>
        <p:txBody>
          <a:bodyPr wrap="none" anchor="ctr">
            <a:spAutoFit/>
          </a:bodyPr>
          <a:lstStyle/>
          <a:p>
            <a:endParaRPr lang="en-US" sz="2400"/>
          </a:p>
        </p:txBody>
      </p:sp>
      <p:sp>
        <p:nvSpPr>
          <p:cNvPr id="77828" name="Text Box 33"/>
          <p:cNvSpPr txBox="1">
            <a:spLocks noChangeArrowheads="1"/>
          </p:cNvSpPr>
          <p:nvPr/>
        </p:nvSpPr>
        <p:spPr bwMode="auto">
          <a:xfrm>
            <a:off x="8751888" y="5943600"/>
            <a:ext cx="381000" cy="244475"/>
          </a:xfrm>
          <a:prstGeom prst="rect">
            <a:avLst/>
          </a:prstGeom>
          <a:noFill/>
          <a:ln w="9525" algn="ctr">
            <a:noFill/>
            <a:miter lim="800000"/>
            <a:headEnd/>
            <a:tailEnd/>
          </a:ln>
        </p:spPr>
        <p:txBody>
          <a:bodyPr>
            <a:spAutoFit/>
          </a:bodyPr>
          <a:lstStyle/>
          <a:p>
            <a:pPr algn="ctr">
              <a:spcBef>
                <a:spcPct val="50000"/>
              </a:spcBef>
            </a:pPr>
            <a:r>
              <a:rPr lang="en-US" sz="1000"/>
              <a:t>10</a:t>
            </a:r>
          </a:p>
        </p:txBody>
      </p:sp>
      <p:sp>
        <p:nvSpPr>
          <p:cNvPr id="77830" name="Rectangle 37"/>
          <p:cNvSpPr>
            <a:spLocks noChangeArrowheads="1"/>
          </p:cNvSpPr>
          <p:nvPr/>
        </p:nvSpPr>
        <p:spPr bwMode="auto">
          <a:xfrm>
            <a:off x="0" y="5105400"/>
            <a:ext cx="9155113" cy="1143000"/>
          </a:xfrm>
          <a:prstGeom prst="rect">
            <a:avLst/>
          </a:prstGeom>
          <a:solidFill>
            <a:schemeClr val="tx2"/>
          </a:solidFill>
          <a:ln w="12700" algn="ctr">
            <a:noFill/>
            <a:miter lim="800000"/>
            <a:headEnd/>
            <a:tailEnd/>
          </a:ln>
        </p:spPr>
        <p:txBody>
          <a:bodyPr wrap="none" lIns="91432" tIns="45716" rIns="91432" bIns="45716" anchor="ctr"/>
          <a:lstStyle/>
          <a:p>
            <a:pPr algn="ctr">
              <a:lnSpc>
                <a:spcPct val="90000"/>
              </a:lnSpc>
            </a:pPr>
            <a:endParaRPr lang="en-US" dirty="0"/>
          </a:p>
          <a:p>
            <a:pPr algn="ctr">
              <a:lnSpc>
                <a:spcPct val="90000"/>
              </a:lnSpc>
            </a:pPr>
            <a:r>
              <a:rPr lang="en-US" b="1" dirty="0" smtClean="0">
                <a:solidFill>
                  <a:schemeClr val="bg1"/>
                </a:solidFill>
              </a:rPr>
              <a:t>Sybase Unwired Platform </a:t>
            </a:r>
          </a:p>
          <a:p>
            <a:pPr algn="ctr">
              <a:lnSpc>
                <a:spcPct val="90000"/>
              </a:lnSpc>
            </a:pPr>
            <a:r>
              <a:rPr lang="en-US" dirty="0" smtClean="0">
                <a:solidFill>
                  <a:schemeClr val="bg1"/>
                </a:solidFill>
              </a:rPr>
              <a:t>is a comprehensive mobile enterprise application platform </a:t>
            </a:r>
          </a:p>
          <a:p>
            <a:pPr algn="ctr">
              <a:lnSpc>
                <a:spcPct val="90000"/>
              </a:lnSpc>
            </a:pPr>
            <a:r>
              <a:rPr lang="en-US" dirty="0" smtClean="0">
                <a:solidFill>
                  <a:schemeClr val="bg1"/>
                </a:solidFill>
              </a:rPr>
              <a:t>on which you can strategically build your “green field” mobility initiatives</a:t>
            </a:r>
            <a:endParaRPr lang="en-US" dirty="0">
              <a:solidFill>
                <a:schemeClr val="bg1"/>
              </a:solidFill>
            </a:endParaRPr>
          </a:p>
          <a:p>
            <a:pPr algn="ctr">
              <a:lnSpc>
                <a:spcPct val="90000"/>
              </a:lnSpc>
            </a:pPr>
            <a:r>
              <a:rPr lang="en-US" dirty="0">
                <a:solidFill>
                  <a:schemeClr val="bg1"/>
                </a:solidFill>
              </a:rPr>
              <a:t> </a:t>
            </a:r>
          </a:p>
        </p:txBody>
      </p:sp>
      <p:pic>
        <p:nvPicPr>
          <p:cNvPr id="77831" name="Picture 59" descr="BigGrayBox"/>
          <p:cNvPicPr>
            <a:picLocks noChangeAspect="1" noChangeArrowheads="1"/>
          </p:cNvPicPr>
          <p:nvPr/>
        </p:nvPicPr>
        <p:blipFill>
          <a:blip r:embed="rId3" cstate="print"/>
          <a:srcRect/>
          <a:stretch>
            <a:fillRect/>
          </a:stretch>
        </p:blipFill>
        <p:spPr bwMode="auto">
          <a:xfrm>
            <a:off x="2601913" y="1566863"/>
            <a:ext cx="3657600" cy="2970212"/>
          </a:xfrm>
          <a:prstGeom prst="rect">
            <a:avLst/>
          </a:prstGeom>
          <a:noFill/>
          <a:ln w="9525">
            <a:noFill/>
            <a:miter lim="800000"/>
            <a:headEnd/>
            <a:tailEnd/>
          </a:ln>
        </p:spPr>
      </p:pic>
      <p:sp>
        <p:nvSpPr>
          <p:cNvPr id="77832" name="AutoShape 48"/>
          <p:cNvSpPr>
            <a:spLocks noChangeArrowheads="1"/>
          </p:cNvSpPr>
          <p:nvPr/>
        </p:nvSpPr>
        <p:spPr bwMode="auto">
          <a:xfrm>
            <a:off x="2906713" y="1838325"/>
            <a:ext cx="2971800" cy="2305050"/>
          </a:xfrm>
          <a:prstGeom prst="roundRect">
            <a:avLst>
              <a:gd name="adj" fmla="val 3162"/>
            </a:avLst>
          </a:prstGeom>
          <a:solidFill>
            <a:schemeClr val="tx2"/>
          </a:solidFill>
          <a:ln w="25400">
            <a:solidFill>
              <a:schemeClr val="tx1"/>
            </a:solidFill>
            <a:round/>
            <a:headEnd/>
            <a:tailEnd/>
          </a:ln>
        </p:spPr>
        <p:txBody>
          <a:bodyPr wrap="none" anchor="ctr"/>
          <a:lstStyle/>
          <a:p>
            <a:endParaRPr lang="en-US"/>
          </a:p>
        </p:txBody>
      </p:sp>
      <p:sp>
        <p:nvSpPr>
          <p:cNvPr id="77833" name="Rectangle 8"/>
          <p:cNvSpPr>
            <a:spLocks noChangeArrowheads="1"/>
          </p:cNvSpPr>
          <p:nvPr/>
        </p:nvSpPr>
        <p:spPr bwMode="auto">
          <a:xfrm>
            <a:off x="606054" y="1604963"/>
            <a:ext cx="933494" cy="307777"/>
          </a:xfrm>
          <a:prstGeom prst="rect">
            <a:avLst/>
          </a:prstGeom>
          <a:noFill/>
          <a:ln w="9525">
            <a:noFill/>
            <a:miter lim="800000"/>
            <a:headEnd/>
            <a:tailEnd/>
          </a:ln>
        </p:spPr>
        <p:txBody>
          <a:bodyPr wrap="none">
            <a:spAutoFit/>
          </a:bodyPr>
          <a:lstStyle/>
          <a:p>
            <a:pPr algn="r"/>
            <a:r>
              <a:rPr lang="en-US" sz="1400"/>
              <a:t>Databases</a:t>
            </a:r>
          </a:p>
        </p:txBody>
      </p:sp>
      <p:sp>
        <p:nvSpPr>
          <p:cNvPr id="77834" name="Rectangle 10"/>
          <p:cNvSpPr>
            <a:spLocks noChangeArrowheads="1"/>
          </p:cNvSpPr>
          <p:nvPr/>
        </p:nvSpPr>
        <p:spPr bwMode="auto">
          <a:xfrm>
            <a:off x="761045" y="2334520"/>
            <a:ext cx="778503" cy="444224"/>
          </a:xfrm>
          <a:prstGeom prst="rect">
            <a:avLst/>
          </a:prstGeom>
          <a:noFill/>
          <a:ln w="9525">
            <a:noFill/>
            <a:miter lim="800000"/>
            <a:headEnd/>
            <a:tailEnd/>
          </a:ln>
        </p:spPr>
        <p:txBody>
          <a:bodyPr wrap="none">
            <a:spAutoFit/>
          </a:bodyPr>
          <a:lstStyle/>
          <a:p>
            <a:pPr algn="r">
              <a:lnSpc>
                <a:spcPct val="80000"/>
              </a:lnSpc>
            </a:pPr>
            <a:r>
              <a:rPr lang="en-US" sz="1400" dirty="0"/>
              <a:t>Web</a:t>
            </a:r>
          </a:p>
          <a:p>
            <a:pPr algn="r">
              <a:lnSpc>
                <a:spcPct val="80000"/>
              </a:lnSpc>
            </a:pPr>
            <a:r>
              <a:rPr lang="en-US" sz="1400" dirty="0"/>
              <a:t>Services</a:t>
            </a:r>
          </a:p>
        </p:txBody>
      </p:sp>
      <p:sp>
        <p:nvSpPr>
          <p:cNvPr id="77835" name="Rectangle 11"/>
          <p:cNvSpPr>
            <a:spLocks noChangeArrowheads="1"/>
          </p:cNvSpPr>
          <p:nvPr/>
        </p:nvSpPr>
        <p:spPr bwMode="auto">
          <a:xfrm>
            <a:off x="1030437" y="4109291"/>
            <a:ext cx="509111" cy="307777"/>
          </a:xfrm>
          <a:prstGeom prst="rect">
            <a:avLst/>
          </a:prstGeom>
          <a:noFill/>
          <a:ln w="9525">
            <a:noFill/>
            <a:miter lim="800000"/>
            <a:headEnd/>
            <a:tailEnd/>
          </a:ln>
        </p:spPr>
        <p:txBody>
          <a:bodyPr wrap="none">
            <a:spAutoFit/>
          </a:bodyPr>
          <a:lstStyle/>
          <a:p>
            <a:pPr algn="r"/>
            <a:r>
              <a:rPr lang="en-US" sz="1400" dirty="0"/>
              <a:t>Files</a:t>
            </a:r>
          </a:p>
        </p:txBody>
      </p:sp>
      <p:sp>
        <p:nvSpPr>
          <p:cNvPr id="77836" name="Rectangle 29"/>
          <p:cNvSpPr>
            <a:spLocks noChangeArrowheads="1"/>
          </p:cNvSpPr>
          <p:nvPr/>
        </p:nvSpPr>
        <p:spPr bwMode="auto">
          <a:xfrm>
            <a:off x="3440113" y="2162175"/>
            <a:ext cx="1962150" cy="1654175"/>
          </a:xfrm>
          <a:prstGeom prst="rect">
            <a:avLst/>
          </a:prstGeom>
          <a:noFill/>
          <a:ln w="9525">
            <a:noFill/>
            <a:miter lim="800000"/>
            <a:headEnd/>
            <a:tailEnd/>
          </a:ln>
        </p:spPr>
        <p:txBody>
          <a:bodyPr wrap="none" anchor="ctr"/>
          <a:lstStyle/>
          <a:p>
            <a:pPr algn="ctr"/>
            <a:r>
              <a:rPr lang="en-US" sz="2200" b="1">
                <a:solidFill>
                  <a:schemeClr val="bg1"/>
                </a:solidFill>
              </a:rPr>
              <a:t>Sybase Unwired </a:t>
            </a:r>
          </a:p>
          <a:p>
            <a:pPr algn="ctr"/>
            <a:r>
              <a:rPr lang="en-US" sz="2200" b="1">
                <a:solidFill>
                  <a:schemeClr val="bg1"/>
                </a:solidFill>
              </a:rPr>
              <a:t>Platform</a:t>
            </a:r>
            <a:endParaRPr lang="en-US" sz="1000" b="1"/>
          </a:p>
        </p:txBody>
      </p:sp>
      <p:sp>
        <p:nvSpPr>
          <p:cNvPr id="77837" name="Rectangle 30"/>
          <p:cNvSpPr>
            <a:spLocks noChangeArrowheads="1"/>
          </p:cNvSpPr>
          <p:nvPr/>
        </p:nvSpPr>
        <p:spPr bwMode="auto">
          <a:xfrm>
            <a:off x="457200" y="3240189"/>
            <a:ext cx="1082348" cy="444224"/>
          </a:xfrm>
          <a:prstGeom prst="rect">
            <a:avLst/>
          </a:prstGeom>
          <a:noFill/>
          <a:ln w="9525">
            <a:noFill/>
            <a:miter lim="800000"/>
            <a:headEnd/>
            <a:tailEnd/>
          </a:ln>
        </p:spPr>
        <p:txBody>
          <a:bodyPr wrap="none">
            <a:spAutoFit/>
          </a:bodyPr>
          <a:lstStyle/>
          <a:p>
            <a:pPr algn="r">
              <a:lnSpc>
                <a:spcPct val="80000"/>
              </a:lnSpc>
            </a:pPr>
            <a:r>
              <a:rPr lang="en-US" sz="1400" dirty="0"/>
              <a:t>Software</a:t>
            </a:r>
          </a:p>
          <a:p>
            <a:pPr algn="r">
              <a:lnSpc>
                <a:spcPct val="80000"/>
              </a:lnSpc>
            </a:pPr>
            <a:r>
              <a:rPr lang="en-US" sz="1400" dirty="0"/>
              <a:t>Applications</a:t>
            </a:r>
          </a:p>
        </p:txBody>
      </p:sp>
      <p:sp>
        <p:nvSpPr>
          <p:cNvPr id="77838" name="Rectangle 8"/>
          <p:cNvSpPr>
            <a:spLocks noChangeArrowheads="1"/>
          </p:cNvSpPr>
          <p:nvPr/>
        </p:nvSpPr>
        <p:spPr bwMode="auto">
          <a:xfrm>
            <a:off x="7429500" y="1689993"/>
            <a:ext cx="958040" cy="307777"/>
          </a:xfrm>
          <a:prstGeom prst="rect">
            <a:avLst/>
          </a:prstGeom>
          <a:noFill/>
          <a:ln w="9525">
            <a:noFill/>
            <a:miter lim="800000"/>
            <a:headEnd/>
            <a:tailEnd/>
          </a:ln>
        </p:spPr>
        <p:txBody>
          <a:bodyPr wrap="none">
            <a:spAutoFit/>
          </a:bodyPr>
          <a:lstStyle/>
          <a:p>
            <a:r>
              <a:rPr lang="en-US" sz="1400" dirty="0"/>
              <a:t>Blackberry</a:t>
            </a:r>
          </a:p>
        </p:txBody>
      </p:sp>
      <p:sp>
        <p:nvSpPr>
          <p:cNvPr id="77839" name="Rectangle 9"/>
          <p:cNvSpPr>
            <a:spLocks noChangeArrowheads="1"/>
          </p:cNvSpPr>
          <p:nvPr/>
        </p:nvSpPr>
        <p:spPr bwMode="auto">
          <a:xfrm>
            <a:off x="7429500" y="4175358"/>
            <a:ext cx="865203" cy="483722"/>
          </a:xfrm>
          <a:prstGeom prst="rect">
            <a:avLst/>
          </a:prstGeom>
          <a:noFill/>
          <a:ln w="9525">
            <a:noFill/>
            <a:miter lim="800000"/>
            <a:headEnd/>
            <a:tailEnd/>
          </a:ln>
        </p:spPr>
        <p:txBody>
          <a:bodyPr wrap="none">
            <a:spAutoFit/>
          </a:bodyPr>
          <a:lstStyle/>
          <a:p>
            <a:pPr>
              <a:lnSpc>
                <a:spcPct val="90000"/>
              </a:lnSpc>
            </a:pPr>
            <a:r>
              <a:rPr lang="en-US" sz="1400" dirty="0"/>
              <a:t>Windows </a:t>
            </a:r>
            <a:br>
              <a:rPr lang="en-US" sz="1400" dirty="0"/>
            </a:br>
            <a:r>
              <a:rPr lang="en-US" sz="1400" dirty="0"/>
              <a:t>Mobile</a:t>
            </a:r>
          </a:p>
        </p:txBody>
      </p:sp>
      <p:sp>
        <p:nvSpPr>
          <p:cNvPr id="77840" name="Rectangle 10"/>
          <p:cNvSpPr>
            <a:spLocks noChangeArrowheads="1"/>
          </p:cNvSpPr>
          <p:nvPr/>
        </p:nvSpPr>
        <p:spPr bwMode="auto">
          <a:xfrm>
            <a:off x="7429500" y="2851150"/>
            <a:ext cx="805504" cy="307777"/>
          </a:xfrm>
          <a:prstGeom prst="rect">
            <a:avLst/>
          </a:prstGeom>
          <a:noFill/>
          <a:ln w="9525">
            <a:noFill/>
            <a:miter lim="800000"/>
            <a:headEnd/>
            <a:tailEnd/>
          </a:ln>
        </p:spPr>
        <p:txBody>
          <a:bodyPr wrap="none">
            <a:spAutoFit/>
          </a:bodyPr>
          <a:lstStyle/>
          <a:p>
            <a:r>
              <a:rPr lang="en-US" sz="1400"/>
              <a:t>Symbian</a:t>
            </a:r>
          </a:p>
        </p:txBody>
      </p:sp>
      <p:sp>
        <p:nvSpPr>
          <p:cNvPr id="77841" name="Rectangle 11"/>
          <p:cNvSpPr>
            <a:spLocks noChangeArrowheads="1"/>
          </p:cNvSpPr>
          <p:nvPr/>
        </p:nvSpPr>
        <p:spPr bwMode="auto">
          <a:xfrm>
            <a:off x="7429500" y="3511550"/>
            <a:ext cx="1087783" cy="307777"/>
          </a:xfrm>
          <a:prstGeom prst="rect">
            <a:avLst/>
          </a:prstGeom>
          <a:noFill/>
          <a:ln w="9525">
            <a:noFill/>
            <a:miter lim="800000"/>
            <a:headEnd/>
            <a:tailEnd/>
          </a:ln>
        </p:spPr>
        <p:txBody>
          <a:bodyPr wrap="none">
            <a:spAutoFit/>
          </a:bodyPr>
          <a:lstStyle/>
          <a:p>
            <a:r>
              <a:rPr lang="en-US" sz="1400" dirty="0"/>
              <a:t>Windows 32</a:t>
            </a:r>
          </a:p>
        </p:txBody>
      </p:sp>
      <p:sp>
        <p:nvSpPr>
          <p:cNvPr id="77842" name="Rectangle 30"/>
          <p:cNvSpPr>
            <a:spLocks noChangeArrowheads="1"/>
          </p:cNvSpPr>
          <p:nvPr/>
        </p:nvSpPr>
        <p:spPr bwMode="auto">
          <a:xfrm>
            <a:off x="7429500" y="2295525"/>
            <a:ext cx="697627" cy="307777"/>
          </a:xfrm>
          <a:prstGeom prst="rect">
            <a:avLst/>
          </a:prstGeom>
          <a:noFill/>
          <a:ln w="9525">
            <a:noFill/>
            <a:miter lim="800000"/>
            <a:headEnd/>
            <a:tailEnd/>
          </a:ln>
        </p:spPr>
        <p:txBody>
          <a:bodyPr wrap="none">
            <a:spAutoFit/>
          </a:bodyPr>
          <a:lstStyle/>
          <a:p>
            <a:r>
              <a:rPr lang="en-US" sz="1400"/>
              <a:t>iPhone</a:t>
            </a:r>
          </a:p>
        </p:txBody>
      </p:sp>
      <p:pic>
        <p:nvPicPr>
          <p:cNvPr id="77843" name="Picture 50" descr="iPhone"/>
          <p:cNvPicPr>
            <a:picLocks noChangeAspect="1" noChangeArrowheads="1"/>
          </p:cNvPicPr>
          <p:nvPr/>
        </p:nvPicPr>
        <p:blipFill>
          <a:blip r:embed="rId4" cstate="print"/>
          <a:srcRect/>
          <a:stretch>
            <a:fillRect/>
          </a:stretch>
        </p:blipFill>
        <p:spPr bwMode="auto">
          <a:xfrm>
            <a:off x="6564313" y="2219325"/>
            <a:ext cx="487362" cy="749300"/>
          </a:xfrm>
          <a:prstGeom prst="rect">
            <a:avLst/>
          </a:prstGeom>
          <a:noFill/>
          <a:ln w="9525">
            <a:noFill/>
            <a:miter lim="800000"/>
            <a:headEnd/>
            <a:tailEnd/>
          </a:ln>
        </p:spPr>
      </p:pic>
      <p:pic>
        <p:nvPicPr>
          <p:cNvPr id="77844" name="Picture 51" descr="Phone1"/>
          <p:cNvPicPr>
            <a:picLocks noChangeAspect="1" noChangeArrowheads="1"/>
          </p:cNvPicPr>
          <p:nvPr/>
        </p:nvPicPr>
        <p:blipFill>
          <a:blip r:embed="rId5" cstate="print"/>
          <a:srcRect/>
          <a:stretch>
            <a:fillRect/>
          </a:stretch>
        </p:blipFill>
        <p:spPr bwMode="auto">
          <a:xfrm>
            <a:off x="6985000" y="2578100"/>
            <a:ext cx="531813" cy="784225"/>
          </a:xfrm>
          <a:prstGeom prst="rect">
            <a:avLst/>
          </a:prstGeom>
          <a:noFill/>
          <a:ln w="9525">
            <a:noFill/>
            <a:miter lim="800000"/>
            <a:headEnd/>
            <a:tailEnd/>
          </a:ln>
        </p:spPr>
      </p:pic>
      <p:pic>
        <p:nvPicPr>
          <p:cNvPr id="77845" name="Picture 52" descr="Phone2"/>
          <p:cNvPicPr>
            <a:picLocks noChangeAspect="1" noChangeArrowheads="1"/>
          </p:cNvPicPr>
          <p:nvPr/>
        </p:nvPicPr>
        <p:blipFill>
          <a:blip r:embed="rId6" cstate="print"/>
          <a:srcRect/>
          <a:stretch>
            <a:fillRect/>
          </a:stretch>
        </p:blipFill>
        <p:spPr bwMode="auto">
          <a:xfrm>
            <a:off x="6700045" y="4038600"/>
            <a:ext cx="407987" cy="757238"/>
          </a:xfrm>
          <a:prstGeom prst="rect">
            <a:avLst/>
          </a:prstGeom>
          <a:noFill/>
          <a:ln w="9525">
            <a:noFill/>
            <a:miter lim="800000"/>
            <a:headEnd/>
            <a:tailEnd/>
          </a:ln>
        </p:spPr>
      </p:pic>
      <p:pic>
        <p:nvPicPr>
          <p:cNvPr id="77846" name="Picture 53" descr="folder"/>
          <p:cNvPicPr>
            <a:picLocks noChangeAspect="1" noChangeArrowheads="1"/>
          </p:cNvPicPr>
          <p:nvPr/>
        </p:nvPicPr>
        <p:blipFill>
          <a:blip r:embed="rId7" cstate="print"/>
          <a:srcRect/>
          <a:stretch>
            <a:fillRect/>
          </a:stretch>
        </p:blipFill>
        <p:spPr bwMode="auto">
          <a:xfrm>
            <a:off x="1530350" y="3944885"/>
            <a:ext cx="755650" cy="636588"/>
          </a:xfrm>
          <a:prstGeom prst="rect">
            <a:avLst/>
          </a:prstGeom>
          <a:noFill/>
          <a:ln w="9525">
            <a:noFill/>
            <a:miter lim="800000"/>
            <a:headEnd/>
            <a:tailEnd/>
          </a:ln>
        </p:spPr>
      </p:pic>
      <p:pic>
        <p:nvPicPr>
          <p:cNvPr id="77847" name="Picture 54" descr="Database"/>
          <p:cNvPicPr>
            <a:picLocks noChangeAspect="1" noChangeArrowheads="1"/>
          </p:cNvPicPr>
          <p:nvPr/>
        </p:nvPicPr>
        <p:blipFill>
          <a:blip r:embed="rId8" cstate="print"/>
          <a:srcRect/>
          <a:stretch>
            <a:fillRect/>
          </a:stretch>
        </p:blipFill>
        <p:spPr bwMode="auto">
          <a:xfrm>
            <a:off x="1587500" y="1531927"/>
            <a:ext cx="641350" cy="611188"/>
          </a:xfrm>
          <a:prstGeom prst="rect">
            <a:avLst/>
          </a:prstGeom>
          <a:noFill/>
          <a:ln w="9525">
            <a:noFill/>
            <a:miter lim="800000"/>
            <a:headEnd/>
            <a:tailEnd/>
          </a:ln>
        </p:spPr>
      </p:pic>
      <p:pic>
        <p:nvPicPr>
          <p:cNvPr id="77848" name="Picture 57" descr="Server3"/>
          <p:cNvPicPr>
            <a:picLocks noChangeAspect="1" noChangeArrowheads="1"/>
          </p:cNvPicPr>
          <p:nvPr/>
        </p:nvPicPr>
        <p:blipFill>
          <a:blip r:embed="rId9" cstate="print"/>
          <a:srcRect/>
          <a:stretch>
            <a:fillRect/>
          </a:stretch>
        </p:blipFill>
        <p:spPr bwMode="auto">
          <a:xfrm>
            <a:off x="1629569" y="2975732"/>
            <a:ext cx="557212" cy="973138"/>
          </a:xfrm>
          <a:prstGeom prst="rect">
            <a:avLst/>
          </a:prstGeom>
          <a:noFill/>
          <a:ln w="9525">
            <a:noFill/>
            <a:miter lim="800000"/>
            <a:headEnd/>
            <a:tailEnd/>
          </a:ln>
        </p:spPr>
      </p:pic>
      <p:pic>
        <p:nvPicPr>
          <p:cNvPr id="77849" name="Picture 56" descr="Gears"/>
          <p:cNvPicPr>
            <a:picLocks noChangeAspect="1" noChangeArrowheads="1"/>
          </p:cNvPicPr>
          <p:nvPr/>
        </p:nvPicPr>
        <p:blipFill>
          <a:blip r:embed="rId10" cstate="print"/>
          <a:srcRect/>
          <a:stretch>
            <a:fillRect/>
          </a:stretch>
        </p:blipFill>
        <p:spPr bwMode="auto">
          <a:xfrm>
            <a:off x="1543844" y="2213732"/>
            <a:ext cx="728662" cy="685800"/>
          </a:xfrm>
          <a:prstGeom prst="rect">
            <a:avLst/>
          </a:prstGeom>
          <a:noFill/>
          <a:ln w="9525">
            <a:noFill/>
            <a:miter lim="800000"/>
            <a:headEnd/>
            <a:tailEnd/>
          </a:ln>
        </p:spPr>
      </p:pic>
      <p:pic>
        <p:nvPicPr>
          <p:cNvPr id="77850" name="Picture 62" descr="Server4"/>
          <p:cNvPicPr>
            <a:picLocks noChangeAspect="1" noChangeArrowheads="1"/>
          </p:cNvPicPr>
          <p:nvPr/>
        </p:nvPicPr>
        <p:blipFill>
          <a:blip r:embed="rId11" cstate="print"/>
          <a:srcRect/>
          <a:stretch>
            <a:fillRect/>
          </a:stretch>
        </p:blipFill>
        <p:spPr bwMode="auto">
          <a:xfrm>
            <a:off x="4953000" y="3411538"/>
            <a:ext cx="923925" cy="1465262"/>
          </a:xfrm>
          <a:prstGeom prst="rect">
            <a:avLst/>
          </a:prstGeom>
          <a:noFill/>
          <a:ln w="9525">
            <a:noFill/>
            <a:miter lim="800000"/>
            <a:headEnd/>
            <a:tailEnd/>
          </a:ln>
        </p:spPr>
      </p:pic>
      <p:pic>
        <p:nvPicPr>
          <p:cNvPr id="77851" name="Picture 30" descr="Lines3"/>
          <p:cNvPicPr>
            <a:picLocks noChangeAspect="1" noChangeArrowheads="1"/>
          </p:cNvPicPr>
          <p:nvPr/>
        </p:nvPicPr>
        <p:blipFill>
          <a:blip r:embed="rId12" cstate="print"/>
          <a:srcRect/>
          <a:stretch>
            <a:fillRect/>
          </a:stretch>
        </p:blipFill>
        <p:spPr bwMode="auto">
          <a:xfrm>
            <a:off x="2182813" y="1752600"/>
            <a:ext cx="968375" cy="2554288"/>
          </a:xfrm>
          <a:prstGeom prst="rect">
            <a:avLst/>
          </a:prstGeom>
          <a:noFill/>
          <a:ln w="9525">
            <a:noFill/>
            <a:miter lim="800000"/>
            <a:headEnd/>
            <a:tailEnd/>
          </a:ln>
        </p:spPr>
      </p:pic>
      <p:pic>
        <p:nvPicPr>
          <p:cNvPr id="77852" name="Picture 32" descr="BlackBerry3"/>
          <p:cNvPicPr>
            <a:picLocks noChangeAspect="1" noChangeArrowheads="1"/>
          </p:cNvPicPr>
          <p:nvPr/>
        </p:nvPicPr>
        <p:blipFill>
          <a:blip r:embed="rId13" cstate="print"/>
          <a:srcRect/>
          <a:stretch>
            <a:fillRect/>
          </a:stretch>
        </p:blipFill>
        <p:spPr bwMode="auto">
          <a:xfrm>
            <a:off x="6602413" y="1447800"/>
            <a:ext cx="603250" cy="792163"/>
          </a:xfrm>
          <a:prstGeom prst="rect">
            <a:avLst/>
          </a:prstGeom>
          <a:noFill/>
          <a:ln w="9525">
            <a:noFill/>
            <a:miter lim="800000"/>
            <a:headEnd/>
            <a:tailEnd/>
          </a:ln>
        </p:spPr>
      </p:pic>
      <p:pic>
        <p:nvPicPr>
          <p:cNvPr id="77853" name="Picture 33" descr="Tablet"/>
          <p:cNvPicPr>
            <a:picLocks noChangeAspect="1" noChangeArrowheads="1"/>
          </p:cNvPicPr>
          <p:nvPr/>
        </p:nvPicPr>
        <p:blipFill>
          <a:blip r:embed="rId14" cstate="print"/>
          <a:srcRect/>
          <a:stretch>
            <a:fillRect/>
          </a:stretch>
        </p:blipFill>
        <p:spPr bwMode="auto">
          <a:xfrm>
            <a:off x="6580982" y="3200400"/>
            <a:ext cx="646112" cy="838200"/>
          </a:xfrm>
          <a:prstGeom prst="rect">
            <a:avLst/>
          </a:prstGeom>
          <a:noFill/>
          <a:ln w="9525">
            <a:noFill/>
            <a:miter lim="800000"/>
            <a:headEnd/>
            <a:tailEnd/>
          </a:ln>
        </p:spPr>
      </p:pic>
      <p:pic>
        <p:nvPicPr>
          <p:cNvPr id="77854" name="Picture 65" descr="Lines1"/>
          <p:cNvPicPr>
            <a:picLocks noChangeAspect="1" noChangeArrowheads="1"/>
          </p:cNvPicPr>
          <p:nvPr/>
        </p:nvPicPr>
        <p:blipFill>
          <a:blip r:embed="rId15" cstate="print"/>
          <a:srcRect l="53038" r="-22652"/>
          <a:stretch>
            <a:fillRect/>
          </a:stretch>
        </p:blipFill>
        <p:spPr bwMode="auto">
          <a:xfrm>
            <a:off x="5497513" y="1762125"/>
            <a:ext cx="1600200" cy="2554288"/>
          </a:xfrm>
          <a:prstGeom prst="rect">
            <a:avLst/>
          </a:prstGeom>
          <a:noFill/>
          <a:ln w="9525">
            <a:noFill/>
            <a:miter lim="800000"/>
            <a:headEnd/>
            <a:tailEnd/>
          </a:ln>
        </p:spPr>
      </p:pic>
      <p:sp>
        <p:nvSpPr>
          <p:cNvPr id="77855" name="Rectangle 14"/>
          <p:cNvSpPr>
            <a:spLocks noChangeArrowheads="1"/>
          </p:cNvSpPr>
          <p:nvPr/>
        </p:nvSpPr>
        <p:spPr bwMode="auto">
          <a:xfrm>
            <a:off x="838200" y="990600"/>
            <a:ext cx="1371600" cy="523875"/>
          </a:xfrm>
          <a:prstGeom prst="rect">
            <a:avLst/>
          </a:prstGeom>
          <a:noFill/>
          <a:ln w="9525">
            <a:noFill/>
            <a:miter lim="800000"/>
            <a:headEnd/>
            <a:tailEnd/>
          </a:ln>
        </p:spPr>
        <p:txBody>
          <a:bodyPr>
            <a:spAutoFit/>
          </a:bodyPr>
          <a:lstStyle/>
          <a:p>
            <a:pPr algn="ctr"/>
            <a:r>
              <a:rPr lang="en-US" sz="1400" dirty="0"/>
              <a:t>Heterogeneous </a:t>
            </a:r>
          </a:p>
          <a:p>
            <a:pPr algn="ctr"/>
            <a:r>
              <a:rPr lang="en-US" sz="1400" dirty="0"/>
              <a:t>data sources</a:t>
            </a:r>
          </a:p>
        </p:txBody>
      </p:sp>
      <p:sp>
        <p:nvSpPr>
          <p:cNvPr id="77856" name="Rectangle 14"/>
          <p:cNvSpPr>
            <a:spLocks noChangeArrowheads="1"/>
          </p:cNvSpPr>
          <p:nvPr/>
        </p:nvSpPr>
        <p:spPr bwMode="auto">
          <a:xfrm>
            <a:off x="6553200" y="990600"/>
            <a:ext cx="1371600" cy="523875"/>
          </a:xfrm>
          <a:prstGeom prst="rect">
            <a:avLst/>
          </a:prstGeom>
          <a:noFill/>
          <a:ln w="9525">
            <a:noFill/>
            <a:miter lim="800000"/>
            <a:headEnd/>
            <a:tailEnd/>
          </a:ln>
        </p:spPr>
        <p:txBody>
          <a:bodyPr>
            <a:spAutoFit/>
          </a:bodyPr>
          <a:lstStyle/>
          <a:p>
            <a:pPr algn="ctr"/>
            <a:r>
              <a:rPr lang="en-US" sz="1400" dirty="0"/>
              <a:t>Heterogeneous </a:t>
            </a:r>
          </a:p>
          <a:p>
            <a:pPr algn="ctr"/>
            <a:r>
              <a:rPr lang="en-US" sz="1400" dirty="0"/>
              <a:t>mobile devices</a:t>
            </a:r>
          </a:p>
        </p:txBody>
      </p:sp>
      <p:sp>
        <p:nvSpPr>
          <p:cNvPr id="35" name="Title 34"/>
          <p:cNvSpPr>
            <a:spLocks noGrp="1"/>
          </p:cNvSpPr>
          <p:nvPr>
            <p:ph type="title"/>
          </p:nvPr>
        </p:nvSpPr>
        <p:spPr/>
        <p:txBody>
          <a:bodyPr/>
          <a:lstStyle/>
          <a:p>
            <a:r>
              <a:rPr lang="en-US" dirty="0" smtClean="0"/>
              <a:t>Sybase Unwired Platform Defined</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Mobility Reminders</a:t>
            </a:r>
            <a:endParaRPr lang="en-US" dirty="0"/>
          </a:p>
        </p:txBody>
      </p:sp>
      <p:sp>
        <p:nvSpPr>
          <p:cNvPr id="3" name="Content Placeholder 2"/>
          <p:cNvSpPr>
            <a:spLocks noGrp="1"/>
          </p:cNvSpPr>
          <p:nvPr>
            <p:ph idx="1"/>
          </p:nvPr>
        </p:nvSpPr>
        <p:spPr/>
        <p:txBody>
          <a:bodyPr/>
          <a:lstStyle/>
          <a:p>
            <a:pPr marL="0" indent="0">
              <a:buNone/>
              <a:tabLst>
                <a:tab pos="463550" algn="l"/>
              </a:tabLst>
            </a:pPr>
            <a:r>
              <a:rPr lang="en-US" dirty="0" smtClean="0"/>
              <a:t>Other important factors to consider before deploying a enterprise mobility solution:</a:t>
            </a:r>
          </a:p>
          <a:p>
            <a:pPr marL="568325"/>
            <a:r>
              <a:rPr lang="en-US" dirty="0" smtClean="0"/>
              <a:t>Mobile device management and security</a:t>
            </a:r>
          </a:p>
          <a:p>
            <a:pPr marL="568325"/>
            <a:r>
              <a:rPr lang="en-US" dirty="0" smtClean="0"/>
              <a:t>Application management and provisioning</a:t>
            </a:r>
          </a:p>
          <a:p>
            <a:pPr marL="568325"/>
            <a:r>
              <a:rPr lang="en-US" dirty="0" smtClean="0"/>
              <a:t>Data synchronization</a:t>
            </a:r>
          </a:p>
          <a:p>
            <a:pPr marL="568325"/>
            <a:r>
              <a:rPr lang="en-US" dirty="0" smtClean="0"/>
              <a:t>IT governance</a:t>
            </a:r>
          </a:p>
          <a:p>
            <a:pPr marL="568325"/>
            <a:r>
              <a:rPr lang="en-US" dirty="0" smtClean="0"/>
              <a:t>User adoption and training</a:t>
            </a:r>
          </a:p>
          <a:p>
            <a:endParaRPr lang="en-US" dirty="0"/>
          </a:p>
        </p:txBody>
      </p:sp>
      <p:pic>
        <p:nvPicPr>
          <p:cNvPr id="145410" name="Picture 2"/>
          <p:cNvPicPr>
            <a:picLocks noChangeAspect="1" noChangeArrowheads="1"/>
          </p:cNvPicPr>
          <p:nvPr/>
        </p:nvPicPr>
        <p:blipFill>
          <a:blip r:embed="rId3" cstate="print"/>
          <a:srcRect/>
          <a:stretch>
            <a:fillRect/>
          </a:stretch>
        </p:blipFill>
        <p:spPr bwMode="auto">
          <a:xfrm>
            <a:off x="6477000" y="2071688"/>
            <a:ext cx="2607379" cy="403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 Box 11"/>
          <p:cNvSpPr txBox="1">
            <a:spLocks noChangeArrowheads="1"/>
          </p:cNvSpPr>
          <p:nvPr/>
        </p:nvSpPr>
        <p:spPr bwMode="auto">
          <a:xfrm>
            <a:off x="456481" y="966139"/>
            <a:ext cx="184706" cy="400099"/>
          </a:xfrm>
          <a:prstGeom prst="rect">
            <a:avLst/>
          </a:prstGeom>
          <a:noFill/>
          <a:ln w="9525">
            <a:noFill/>
            <a:miter lim="800000"/>
            <a:headEnd/>
            <a:tailEnd/>
          </a:ln>
        </p:spPr>
        <p:txBody>
          <a:bodyPr wrap="none" lIns="91428" tIns="45715" rIns="91428" bIns="45715">
            <a:spAutoFit/>
          </a:bodyPr>
          <a:lstStyle/>
          <a:p>
            <a:pPr>
              <a:defRPr/>
            </a:pPr>
            <a:endParaRPr lang="en-US" b="1">
              <a:latin typeface="+mj-lt"/>
              <a:ea typeface="ＭＳ Ｐゴシック"/>
              <a:cs typeface="ＭＳ Ｐゴシック"/>
            </a:endParaRPr>
          </a:p>
        </p:txBody>
      </p:sp>
      <p:sp>
        <p:nvSpPr>
          <p:cNvPr id="20483" name="Text Box 17"/>
          <p:cNvSpPr txBox="1">
            <a:spLocks noChangeArrowheads="1"/>
          </p:cNvSpPr>
          <p:nvPr/>
        </p:nvSpPr>
        <p:spPr bwMode="auto">
          <a:xfrm>
            <a:off x="3303588" y="1350804"/>
            <a:ext cx="5565372" cy="525544"/>
          </a:xfrm>
          <a:prstGeom prst="rect">
            <a:avLst/>
          </a:prstGeom>
          <a:noFill/>
          <a:ln w="9525">
            <a:noFill/>
            <a:miter lim="800000"/>
            <a:headEnd/>
            <a:tailEnd/>
          </a:ln>
        </p:spPr>
        <p:txBody>
          <a:bodyPr wrap="square" lIns="91428" tIns="45715" rIns="91428" bIns="45715">
            <a:spAutoFit/>
          </a:bodyPr>
          <a:lstStyle/>
          <a:p>
            <a:pPr>
              <a:defRPr/>
            </a:pPr>
            <a:r>
              <a:rPr lang="en-US" sz="2800" b="1" dirty="0" smtClean="0">
                <a:latin typeface="+mj-lt"/>
              </a:rPr>
              <a:t>LARGE BOTTLING COMPANY</a:t>
            </a:r>
            <a:endParaRPr lang="en-US" sz="2800" b="1" dirty="0">
              <a:latin typeface="+mj-lt"/>
            </a:endParaRPr>
          </a:p>
        </p:txBody>
      </p:sp>
      <p:sp>
        <p:nvSpPr>
          <p:cNvPr id="20484" name="Text Box 18"/>
          <p:cNvSpPr txBox="1">
            <a:spLocks noChangeArrowheads="1"/>
          </p:cNvSpPr>
          <p:nvPr/>
        </p:nvSpPr>
        <p:spPr bwMode="auto">
          <a:xfrm>
            <a:off x="3303588" y="3332036"/>
            <a:ext cx="4760412" cy="769431"/>
          </a:xfrm>
          <a:prstGeom prst="rect">
            <a:avLst/>
          </a:prstGeom>
          <a:noFill/>
          <a:ln w="9525">
            <a:noFill/>
            <a:miter lim="800000"/>
            <a:headEnd/>
            <a:tailEnd/>
          </a:ln>
        </p:spPr>
        <p:txBody>
          <a:bodyPr wrap="square" lIns="91428" tIns="45715" rIns="91428" bIns="45715">
            <a:spAutoFit/>
          </a:bodyPr>
          <a:lstStyle/>
          <a:p>
            <a:pPr>
              <a:lnSpc>
                <a:spcPct val="95000"/>
              </a:lnSpc>
              <a:spcBef>
                <a:spcPct val="20000"/>
              </a:spcBef>
              <a:defRPr/>
            </a:pPr>
            <a:r>
              <a:rPr lang="en-US" b="1" dirty="0">
                <a:latin typeface="+mj-lt"/>
              </a:rPr>
              <a:t>SOLUTION</a:t>
            </a:r>
          </a:p>
          <a:p>
            <a:pPr>
              <a:spcBef>
                <a:spcPct val="25000"/>
              </a:spcBef>
              <a:buClr>
                <a:schemeClr val="accent1"/>
              </a:buClr>
              <a:buFont typeface="Wingdings" pitchFamily="2" charset="2"/>
              <a:buNone/>
              <a:defRPr/>
            </a:pPr>
            <a:r>
              <a:rPr lang="en-US" dirty="0">
                <a:latin typeface="+mj-lt"/>
              </a:rPr>
              <a:t>Sybase Unwired Platform</a:t>
            </a:r>
          </a:p>
        </p:txBody>
      </p:sp>
      <p:sp>
        <p:nvSpPr>
          <p:cNvPr id="20485" name="Text Box 19"/>
          <p:cNvSpPr txBox="1">
            <a:spLocks noChangeArrowheads="1"/>
          </p:cNvSpPr>
          <p:nvPr/>
        </p:nvSpPr>
        <p:spPr bwMode="auto">
          <a:xfrm>
            <a:off x="3303588" y="4246931"/>
            <a:ext cx="5657532" cy="1585039"/>
          </a:xfrm>
          <a:prstGeom prst="rect">
            <a:avLst/>
          </a:prstGeom>
          <a:noFill/>
          <a:ln w="9525">
            <a:noFill/>
            <a:miter lim="800000"/>
            <a:headEnd/>
            <a:tailEnd/>
          </a:ln>
        </p:spPr>
        <p:txBody>
          <a:bodyPr wrap="square" lIns="91428" tIns="45715" rIns="91428" bIns="45715">
            <a:spAutoFit/>
          </a:bodyPr>
          <a:lstStyle/>
          <a:p>
            <a:pPr marL="171344" indent="-171344">
              <a:lnSpc>
                <a:spcPct val="85000"/>
              </a:lnSpc>
              <a:spcBef>
                <a:spcPct val="20000"/>
              </a:spcBef>
              <a:defRPr/>
            </a:pPr>
            <a:r>
              <a:rPr lang="en-US" b="1" dirty="0">
                <a:latin typeface="+mj-lt"/>
              </a:rPr>
              <a:t>WHY SYBASE?</a:t>
            </a:r>
          </a:p>
          <a:p>
            <a:pPr marL="171344" indent="-171344">
              <a:buFont typeface="Arial" pitchFamily="34" charset="0"/>
              <a:buChar char="•"/>
              <a:defRPr/>
            </a:pPr>
            <a:r>
              <a:rPr lang="en-US" dirty="0">
                <a:latin typeface="+mj-lt"/>
              </a:rPr>
              <a:t>Reputation as visionaries in the mobility space</a:t>
            </a:r>
          </a:p>
          <a:p>
            <a:pPr marL="171344" indent="-171344">
              <a:buFont typeface="Arial" pitchFamily="34" charset="0"/>
              <a:buChar char="•"/>
              <a:defRPr/>
            </a:pPr>
            <a:r>
              <a:rPr lang="en-US" dirty="0">
                <a:latin typeface="+mj-lt"/>
              </a:rPr>
              <a:t>Future-proof solution that supports any device connecting to any back </a:t>
            </a:r>
            <a:r>
              <a:rPr lang="en-US" dirty="0" smtClean="0">
                <a:latin typeface="+mj-lt"/>
              </a:rPr>
              <a:t>end data source</a:t>
            </a:r>
            <a:endParaRPr lang="en-US" dirty="0">
              <a:latin typeface="+mj-lt"/>
            </a:endParaRPr>
          </a:p>
          <a:p>
            <a:pPr marL="171344" indent="-171344">
              <a:buFont typeface="Arial" pitchFamily="34" charset="0"/>
              <a:buChar char="•"/>
              <a:defRPr/>
            </a:pPr>
            <a:r>
              <a:rPr lang="en-US" dirty="0" smtClean="0">
                <a:latin typeface="+mj-lt"/>
              </a:rPr>
              <a:t>Strong SAP partnership</a:t>
            </a:r>
            <a:endParaRPr lang="en-US" dirty="0">
              <a:latin typeface="+mj-lt"/>
            </a:endParaRPr>
          </a:p>
        </p:txBody>
      </p:sp>
      <p:sp>
        <p:nvSpPr>
          <p:cNvPr id="20486" name="Text Box 20"/>
          <p:cNvSpPr txBox="1">
            <a:spLocks noChangeArrowheads="1"/>
          </p:cNvSpPr>
          <p:nvPr/>
        </p:nvSpPr>
        <p:spPr bwMode="auto">
          <a:xfrm>
            <a:off x="3303588" y="2172956"/>
            <a:ext cx="5506332" cy="1431151"/>
          </a:xfrm>
          <a:prstGeom prst="rect">
            <a:avLst/>
          </a:prstGeom>
          <a:noFill/>
          <a:ln w="9525">
            <a:noFill/>
            <a:miter lim="800000"/>
            <a:headEnd/>
            <a:tailEnd/>
          </a:ln>
        </p:spPr>
        <p:txBody>
          <a:bodyPr wrap="square" lIns="91428" tIns="45715" rIns="91428" bIns="45715">
            <a:spAutoFit/>
          </a:bodyPr>
          <a:lstStyle/>
          <a:p>
            <a:pPr>
              <a:lnSpc>
                <a:spcPct val="95000"/>
              </a:lnSpc>
              <a:spcBef>
                <a:spcPct val="20000"/>
              </a:spcBef>
              <a:buClr>
                <a:srgbClr val="B3CCE6"/>
              </a:buClr>
              <a:buFont typeface="Arial" pitchFamily="34" charset="0"/>
              <a:buNone/>
              <a:defRPr/>
            </a:pPr>
            <a:r>
              <a:rPr lang="en-US" b="1" dirty="0">
                <a:latin typeface="+mj-lt"/>
              </a:rPr>
              <a:t>CHALLENGE</a:t>
            </a:r>
          </a:p>
          <a:p>
            <a:pPr>
              <a:spcBef>
                <a:spcPct val="25000"/>
              </a:spcBef>
              <a:buClr>
                <a:schemeClr val="accent1"/>
              </a:buClr>
              <a:buSzPct val="150000"/>
              <a:defRPr/>
            </a:pPr>
            <a:r>
              <a:rPr lang="en-US" dirty="0">
                <a:latin typeface="+mj-lt"/>
              </a:rPr>
              <a:t>Create mobile solutions to increase the productivity of workers across the entire enterprise</a:t>
            </a:r>
            <a:endParaRPr lang="en-US" b="1" dirty="0">
              <a:latin typeface="+mj-lt"/>
            </a:endParaRPr>
          </a:p>
          <a:p>
            <a:pPr>
              <a:lnSpc>
                <a:spcPct val="95000"/>
              </a:lnSpc>
              <a:spcBef>
                <a:spcPct val="20000"/>
              </a:spcBef>
              <a:buClr>
                <a:srgbClr val="B3CCE6"/>
              </a:buClr>
              <a:buFont typeface="Arial" pitchFamily="34" charset="0"/>
              <a:buNone/>
              <a:defRPr/>
            </a:pPr>
            <a:endParaRPr lang="en-US" dirty="0">
              <a:latin typeface="+mj-lt"/>
            </a:endParaRPr>
          </a:p>
        </p:txBody>
      </p:sp>
      <p:pic>
        <p:nvPicPr>
          <p:cNvPr id="143362" name="Picture 2"/>
          <p:cNvPicPr>
            <a:picLocks noChangeAspect="1" noChangeArrowheads="1"/>
          </p:cNvPicPr>
          <p:nvPr/>
        </p:nvPicPr>
        <p:blipFill>
          <a:blip r:embed="rId3" cstate="print"/>
          <a:srcRect/>
          <a:stretch>
            <a:fillRect/>
          </a:stretch>
        </p:blipFill>
        <p:spPr bwMode="auto">
          <a:xfrm>
            <a:off x="304800" y="2179879"/>
            <a:ext cx="2476500" cy="2319655"/>
          </a:xfrm>
          <a:prstGeom prst="rect">
            <a:avLst/>
          </a:prstGeom>
          <a:noFill/>
          <a:ln w="9525">
            <a:noFill/>
            <a:miter lim="800000"/>
            <a:headEnd/>
            <a:tailEnd/>
          </a:ln>
        </p:spPr>
      </p:pic>
      <p:grpSp>
        <p:nvGrpSpPr>
          <p:cNvPr id="15" name="Group 14"/>
          <p:cNvGrpSpPr/>
          <p:nvPr/>
        </p:nvGrpSpPr>
        <p:grpSpPr>
          <a:xfrm>
            <a:off x="3006830" y="1536299"/>
            <a:ext cx="137160" cy="4234632"/>
            <a:chOff x="2838525" y="1828800"/>
            <a:chExt cx="137670" cy="3638550"/>
          </a:xfrm>
        </p:grpSpPr>
        <p:sp>
          <p:nvSpPr>
            <p:cNvPr id="16" name="Rectangle 8"/>
            <p:cNvSpPr>
              <a:spLocks noChangeArrowheads="1"/>
            </p:cNvSpPr>
            <p:nvPr/>
          </p:nvSpPr>
          <p:spPr bwMode="auto">
            <a:xfrm>
              <a:off x="2838525" y="1828800"/>
              <a:ext cx="137670" cy="914400"/>
            </a:xfrm>
            <a:prstGeom prst="rect">
              <a:avLst/>
            </a:prstGeom>
            <a:solidFill>
              <a:schemeClr val="accent1"/>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17" name="Rectangle 9"/>
            <p:cNvSpPr>
              <a:spLocks noChangeArrowheads="1"/>
            </p:cNvSpPr>
            <p:nvPr/>
          </p:nvSpPr>
          <p:spPr bwMode="auto">
            <a:xfrm>
              <a:off x="2838525" y="2736850"/>
              <a:ext cx="137670" cy="914400"/>
            </a:xfrm>
            <a:prstGeom prst="rect">
              <a:avLst/>
            </a:prstGeom>
            <a:solidFill>
              <a:srgbClr val="E37222"/>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18" name="Rectangle 10"/>
            <p:cNvSpPr>
              <a:spLocks noChangeArrowheads="1"/>
            </p:cNvSpPr>
            <p:nvPr/>
          </p:nvSpPr>
          <p:spPr bwMode="auto">
            <a:xfrm>
              <a:off x="2838525" y="3644900"/>
              <a:ext cx="137670" cy="914400"/>
            </a:xfrm>
            <a:prstGeom prst="rect">
              <a:avLst/>
            </a:prstGeom>
            <a:solidFill>
              <a:srgbClr val="98C6EA"/>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19" name="Rectangle 11"/>
            <p:cNvSpPr>
              <a:spLocks noChangeArrowheads="1"/>
            </p:cNvSpPr>
            <p:nvPr/>
          </p:nvSpPr>
          <p:spPr bwMode="auto">
            <a:xfrm>
              <a:off x="2838780" y="4552950"/>
              <a:ext cx="137160" cy="914400"/>
            </a:xfrm>
            <a:prstGeom prst="rect">
              <a:avLst/>
            </a:prstGeom>
            <a:solidFill>
              <a:srgbClr val="A0B400"/>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grpSp>
      <p:sp>
        <p:nvSpPr>
          <p:cNvPr id="20" name="Title 19"/>
          <p:cNvSpPr>
            <a:spLocks noGrp="1"/>
          </p:cNvSpPr>
          <p:nvPr>
            <p:ph type="title"/>
          </p:nvPr>
        </p:nvSpPr>
        <p:spPr/>
        <p:txBody>
          <a:bodyPr/>
          <a:lstStyle/>
          <a:p>
            <a:r>
              <a:rPr lang="en-US" dirty="0" smtClean="0"/>
              <a:t>Sybase Customer Success </a:t>
            </a:r>
            <a:br>
              <a:rPr lang="en-US" dirty="0" smtClean="0"/>
            </a:br>
            <a:r>
              <a:rPr lang="en-US" dirty="0" smtClean="0"/>
              <a:t>with Mobility</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 Box 11"/>
          <p:cNvSpPr txBox="1">
            <a:spLocks noChangeArrowheads="1"/>
          </p:cNvSpPr>
          <p:nvPr/>
        </p:nvSpPr>
        <p:spPr bwMode="auto">
          <a:xfrm>
            <a:off x="456481" y="966139"/>
            <a:ext cx="184706" cy="400099"/>
          </a:xfrm>
          <a:prstGeom prst="rect">
            <a:avLst/>
          </a:prstGeom>
          <a:noFill/>
          <a:ln w="9525">
            <a:noFill/>
            <a:miter lim="800000"/>
            <a:headEnd/>
            <a:tailEnd/>
          </a:ln>
        </p:spPr>
        <p:txBody>
          <a:bodyPr wrap="none" lIns="91428" tIns="45715" rIns="91428" bIns="45715">
            <a:spAutoFit/>
          </a:bodyPr>
          <a:lstStyle/>
          <a:p>
            <a:pPr>
              <a:defRPr/>
            </a:pPr>
            <a:endParaRPr lang="en-US" b="1">
              <a:latin typeface="+mj-lt"/>
              <a:ea typeface="ＭＳ Ｐゴシック"/>
              <a:cs typeface="ＭＳ Ｐゴシック"/>
            </a:endParaRPr>
          </a:p>
        </p:txBody>
      </p:sp>
      <p:sp>
        <p:nvSpPr>
          <p:cNvPr id="20483" name="Text Box 17"/>
          <p:cNvSpPr txBox="1">
            <a:spLocks noChangeArrowheads="1"/>
          </p:cNvSpPr>
          <p:nvPr/>
        </p:nvSpPr>
        <p:spPr bwMode="auto">
          <a:xfrm>
            <a:off x="3303588" y="1353132"/>
            <a:ext cx="5565372" cy="525544"/>
          </a:xfrm>
          <a:prstGeom prst="rect">
            <a:avLst/>
          </a:prstGeom>
          <a:noFill/>
          <a:ln w="9525">
            <a:noFill/>
            <a:miter lim="800000"/>
            <a:headEnd/>
            <a:tailEnd/>
          </a:ln>
        </p:spPr>
        <p:txBody>
          <a:bodyPr wrap="square" lIns="91428" tIns="45715" rIns="91428" bIns="45715">
            <a:spAutoFit/>
          </a:bodyPr>
          <a:lstStyle/>
          <a:p>
            <a:pPr>
              <a:defRPr/>
            </a:pPr>
            <a:r>
              <a:rPr lang="en-US" sz="2800" b="1" dirty="0" smtClean="0">
                <a:latin typeface="+mj-lt"/>
              </a:rPr>
              <a:t>GLOBAL HEALTH COMPANY</a:t>
            </a:r>
            <a:endParaRPr lang="en-US" sz="2800" b="1" dirty="0">
              <a:latin typeface="+mj-lt"/>
            </a:endParaRPr>
          </a:p>
        </p:txBody>
      </p:sp>
      <p:sp>
        <p:nvSpPr>
          <p:cNvPr id="20484" name="Text Box 18"/>
          <p:cNvSpPr txBox="1">
            <a:spLocks noChangeArrowheads="1"/>
          </p:cNvSpPr>
          <p:nvPr/>
        </p:nvSpPr>
        <p:spPr bwMode="auto">
          <a:xfrm>
            <a:off x="3303588" y="3334364"/>
            <a:ext cx="4760412" cy="769431"/>
          </a:xfrm>
          <a:prstGeom prst="rect">
            <a:avLst/>
          </a:prstGeom>
          <a:noFill/>
          <a:ln w="9525">
            <a:noFill/>
            <a:miter lim="800000"/>
            <a:headEnd/>
            <a:tailEnd/>
          </a:ln>
        </p:spPr>
        <p:txBody>
          <a:bodyPr wrap="square" lIns="91428" tIns="45715" rIns="91428" bIns="45715">
            <a:spAutoFit/>
          </a:bodyPr>
          <a:lstStyle/>
          <a:p>
            <a:pPr>
              <a:lnSpc>
                <a:spcPct val="95000"/>
              </a:lnSpc>
              <a:spcBef>
                <a:spcPct val="20000"/>
              </a:spcBef>
              <a:defRPr/>
            </a:pPr>
            <a:r>
              <a:rPr lang="en-US" b="1" dirty="0">
                <a:latin typeface="+mj-lt"/>
              </a:rPr>
              <a:t>SOLUTION</a:t>
            </a:r>
          </a:p>
          <a:p>
            <a:pPr>
              <a:spcBef>
                <a:spcPct val="25000"/>
              </a:spcBef>
              <a:buClr>
                <a:schemeClr val="accent1"/>
              </a:buClr>
              <a:buFont typeface="Wingdings" pitchFamily="2" charset="2"/>
              <a:buNone/>
              <a:defRPr/>
            </a:pPr>
            <a:r>
              <a:rPr lang="en-US" dirty="0">
                <a:latin typeface="+mj-lt"/>
              </a:rPr>
              <a:t>Sybase Unwired Platform</a:t>
            </a:r>
          </a:p>
        </p:txBody>
      </p:sp>
      <p:sp>
        <p:nvSpPr>
          <p:cNvPr id="20485" name="Text Box 19"/>
          <p:cNvSpPr txBox="1">
            <a:spLocks noChangeArrowheads="1"/>
          </p:cNvSpPr>
          <p:nvPr/>
        </p:nvSpPr>
        <p:spPr bwMode="auto">
          <a:xfrm>
            <a:off x="3303588" y="4249259"/>
            <a:ext cx="5657532" cy="1892816"/>
          </a:xfrm>
          <a:prstGeom prst="rect">
            <a:avLst/>
          </a:prstGeom>
          <a:noFill/>
          <a:ln w="9525">
            <a:noFill/>
            <a:miter lim="800000"/>
            <a:headEnd/>
            <a:tailEnd/>
          </a:ln>
        </p:spPr>
        <p:txBody>
          <a:bodyPr wrap="square" lIns="91428" tIns="45715" rIns="91428" bIns="45715">
            <a:spAutoFit/>
          </a:bodyPr>
          <a:lstStyle/>
          <a:p>
            <a:pPr marL="171344" indent="-171344">
              <a:lnSpc>
                <a:spcPct val="85000"/>
              </a:lnSpc>
              <a:spcBef>
                <a:spcPct val="20000"/>
              </a:spcBef>
              <a:defRPr/>
            </a:pPr>
            <a:r>
              <a:rPr lang="en-US" b="1" dirty="0">
                <a:latin typeface="+mj-lt"/>
              </a:rPr>
              <a:t>WHY SYBASE?</a:t>
            </a:r>
          </a:p>
          <a:p>
            <a:pPr marL="171344" indent="-171344">
              <a:buFont typeface="Arial" pitchFamily="34" charset="0"/>
              <a:buChar char="•"/>
              <a:defRPr/>
            </a:pPr>
            <a:r>
              <a:rPr lang="en-US" dirty="0" smtClean="0">
                <a:latin typeface="+mj-lt"/>
              </a:rPr>
              <a:t>Solid mobile infrastructure built on proven </a:t>
            </a:r>
            <a:br>
              <a:rPr lang="en-US" dirty="0" smtClean="0">
                <a:latin typeface="+mj-lt"/>
              </a:rPr>
            </a:br>
            <a:r>
              <a:rPr lang="en-US" dirty="0" smtClean="0">
                <a:latin typeface="+mj-lt"/>
              </a:rPr>
              <a:t>mobile technology</a:t>
            </a:r>
          </a:p>
          <a:p>
            <a:pPr marL="171344" indent="-171344">
              <a:buFont typeface="Arial" pitchFamily="34" charset="0"/>
              <a:buChar char="•"/>
              <a:defRPr/>
            </a:pPr>
            <a:r>
              <a:rPr lang="en-US" dirty="0" smtClean="0">
                <a:latin typeface="+mj-lt"/>
              </a:rPr>
              <a:t>Proven worldwide mobility expertise</a:t>
            </a:r>
          </a:p>
          <a:p>
            <a:pPr marL="171344" indent="-171344">
              <a:buFont typeface="Arial" pitchFamily="34" charset="0"/>
              <a:buChar char="•"/>
              <a:defRPr/>
            </a:pPr>
            <a:r>
              <a:rPr lang="en-US" dirty="0" smtClean="0">
                <a:latin typeface="+mj-lt"/>
              </a:rPr>
              <a:t>Trusted long-term “strategic mobility supplier” enforced by external endorsements</a:t>
            </a:r>
            <a:endParaRPr lang="en-US" dirty="0">
              <a:latin typeface="+mj-lt"/>
            </a:endParaRPr>
          </a:p>
        </p:txBody>
      </p:sp>
      <p:sp>
        <p:nvSpPr>
          <p:cNvPr id="20486" name="Text Box 20"/>
          <p:cNvSpPr txBox="1">
            <a:spLocks noChangeArrowheads="1"/>
          </p:cNvSpPr>
          <p:nvPr/>
        </p:nvSpPr>
        <p:spPr bwMode="auto">
          <a:xfrm>
            <a:off x="3303588" y="2175284"/>
            <a:ext cx="5506332" cy="1431151"/>
          </a:xfrm>
          <a:prstGeom prst="rect">
            <a:avLst/>
          </a:prstGeom>
          <a:noFill/>
          <a:ln w="9525">
            <a:noFill/>
            <a:miter lim="800000"/>
            <a:headEnd/>
            <a:tailEnd/>
          </a:ln>
        </p:spPr>
        <p:txBody>
          <a:bodyPr wrap="square" lIns="91428" tIns="45715" rIns="91428" bIns="45715">
            <a:spAutoFit/>
          </a:bodyPr>
          <a:lstStyle/>
          <a:p>
            <a:pPr>
              <a:lnSpc>
                <a:spcPct val="95000"/>
              </a:lnSpc>
              <a:spcBef>
                <a:spcPct val="20000"/>
              </a:spcBef>
              <a:buClr>
                <a:srgbClr val="B3CCE6"/>
              </a:buClr>
              <a:buFont typeface="Arial" pitchFamily="34" charset="0"/>
              <a:buNone/>
              <a:defRPr/>
            </a:pPr>
            <a:r>
              <a:rPr lang="en-US" b="1" dirty="0">
                <a:latin typeface="+mj-lt"/>
              </a:rPr>
              <a:t>CHALLENGE</a:t>
            </a:r>
          </a:p>
          <a:p>
            <a:pPr>
              <a:spcBef>
                <a:spcPct val="25000"/>
              </a:spcBef>
              <a:buClr>
                <a:schemeClr val="accent1"/>
              </a:buClr>
              <a:buSzPct val="150000"/>
              <a:defRPr/>
            </a:pPr>
            <a:r>
              <a:rPr lang="en-US" dirty="0">
                <a:latin typeface="+mj-lt"/>
              </a:rPr>
              <a:t>Create </a:t>
            </a:r>
            <a:r>
              <a:rPr lang="en-US" dirty="0" smtClean="0">
                <a:latin typeface="+mj-lt"/>
              </a:rPr>
              <a:t>a consistent mobile architecture worldwide that can be leveraged both now and in the future</a:t>
            </a:r>
            <a:endParaRPr lang="en-US" b="1" dirty="0">
              <a:latin typeface="+mj-lt"/>
            </a:endParaRPr>
          </a:p>
          <a:p>
            <a:pPr>
              <a:lnSpc>
                <a:spcPct val="95000"/>
              </a:lnSpc>
              <a:spcBef>
                <a:spcPct val="20000"/>
              </a:spcBef>
              <a:buClr>
                <a:srgbClr val="B3CCE6"/>
              </a:buClr>
              <a:buFont typeface="Arial" pitchFamily="34" charset="0"/>
              <a:buNone/>
              <a:defRPr/>
            </a:pPr>
            <a:endParaRPr lang="en-US" dirty="0">
              <a:latin typeface="+mj-lt"/>
            </a:endParaRPr>
          </a:p>
        </p:txBody>
      </p:sp>
      <p:pic>
        <p:nvPicPr>
          <p:cNvPr id="1027" name="Picture 3"/>
          <p:cNvPicPr>
            <a:picLocks noChangeAspect="1" noChangeArrowheads="1"/>
          </p:cNvPicPr>
          <p:nvPr/>
        </p:nvPicPr>
        <p:blipFill>
          <a:blip r:embed="rId3" cstate="print"/>
          <a:srcRect l="26174" r="20606"/>
          <a:stretch>
            <a:fillRect/>
          </a:stretch>
        </p:blipFill>
        <p:spPr bwMode="auto">
          <a:xfrm>
            <a:off x="563563" y="1522675"/>
            <a:ext cx="2230437" cy="3321897"/>
          </a:xfrm>
          <a:prstGeom prst="rect">
            <a:avLst/>
          </a:prstGeom>
          <a:noFill/>
          <a:ln w="9525">
            <a:noFill/>
            <a:miter lim="800000"/>
            <a:headEnd/>
            <a:tailEnd/>
          </a:ln>
          <a:effectLst/>
        </p:spPr>
      </p:pic>
      <p:grpSp>
        <p:nvGrpSpPr>
          <p:cNvPr id="15" name="Group 14"/>
          <p:cNvGrpSpPr/>
          <p:nvPr/>
        </p:nvGrpSpPr>
        <p:grpSpPr>
          <a:xfrm>
            <a:off x="3006830" y="1538627"/>
            <a:ext cx="137160" cy="4507992"/>
            <a:chOff x="2838525" y="1828800"/>
            <a:chExt cx="137670" cy="3638550"/>
          </a:xfrm>
        </p:grpSpPr>
        <p:sp>
          <p:nvSpPr>
            <p:cNvPr id="16" name="Rectangle 8"/>
            <p:cNvSpPr>
              <a:spLocks noChangeArrowheads="1"/>
            </p:cNvSpPr>
            <p:nvPr/>
          </p:nvSpPr>
          <p:spPr bwMode="auto">
            <a:xfrm>
              <a:off x="2838525" y="1828800"/>
              <a:ext cx="137670" cy="914400"/>
            </a:xfrm>
            <a:prstGeom prst="rect">
              <a:avLst/>
            </a:prstGeom>
            <a:solidFill>
              <a:schemeClr val="accent1"/>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17" name="Rectangle 9"/>
            <p:cNvSpPr>
              <a:spLocks noChangeArrowheads="1"/>
            </p:cNvSpPr>
            <p:nvPr/>
          </p:nvSpPr>
          <p:spPr bwMode="auto">
            <a:xfrm>
              <a:off x="2838525" y="2736850"/>
              <a:ext cx="137670" cy="914400"/>
            </a:xfrm>
            <a:prstGeom prst="rect">
              <a:avLst/>
            </a:prstGeom>
            <a:solidFill>
              <a:srgbClr val="E37222"/>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18" name="Rectangle 10"/>
            <p:cNvSpPr>
              <a:spLocks noChangeArrowheads="1"/>
            </p:cNvSpPr>
            <p:nvPr/>
          </p:nvSpPr>
          <p:spPr bwMode="auto">
            <a:xfrm>
              <a:off x="2838525" y="3644900"/>
              <a:ext cx="137670" cy="914400"/>
            </a:xfrm>
            <a:prstGeom prst="rect">
              <a:avLst/>
            </a:prstGeom>
            <a:solidFill>
              <a:srgbClr val="98C6EA"/>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19" name="Rectangle 11"/>
            <p:cNvSpPr>
              <a:spLocks noChangeArrowheads="1"/>
            </p:cNvSpPr>
            <p:nvPr/>
          </p:nvSpPr>
          <p:spPr bwMode="auto">
            <a:xfrm>
              <a:off x="2838780" y="4552950"/>
              <a:ext cx="137160" cy="914400"/>
            </a:xfrm>
            <a:prstGeom prst="rect">
              <a:avLst/>
            </a:prstGeom>
            <a:solidFill>
              <a:srgbClr val="A0B400"/>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grpSp>
      <p:sp>
        <p:nvSpPr>
          <p:cNvPr id="20" name="Title 19"/>
          <p:cNvSpPr>
            <a:spLocks noGrp="1"/>
          </p:cNvSpPr>
          <p:nvPr>
            <p:ph type="title"/>
          </p:nvPr>
        </p:nvSpPr>
        <p:spPr/>
        <p:txBody>
          <a:bodyPr/>
          <a:lstStyle/>
          <a:p>
            <a:r>
              <a:rPr lang="en-US" dirty="0" smtClean="0"/>
              <a:t>Sybase Customer Success </a:t>
            </a:r>
            <a:br>
              <a:rPr lang="en-US" dirty="0" smtClean="0"/>
            </a:br>
            <a:r>
              <a:rPr lang="en-US" dirty="0" smtClean="0"/>
              <a:t>with Mobility</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1" y="1219200"/>
            <a:ext cx="9144001" cy="4876800"/>
            <a:chOff x="-1" y="1219200"/>
            <a:chExt cx="9144001" cy="4876800"/>
          </a:xfrm>
        </p:grpSpPr>
        <p:pic>
          <p:nvPicPr>
            <p:cNvPr id="9" name="Picture 2"/>
            <p:cNvPicPr>
              <a:picLocks noChangeAspect="1" noChangeArrowheads="1"/>
            </p:cNvPicPr>
            <p:nvPr/>
          </p:nvPicPr>
          <p:blipFill>
            <a:blip r:embed="rId3" cstate="print"/>
            <a:srcRect l="9167" r="5833"/>
            <a:stretch>
              <a:fillRect/>
            </a:stretch>
          </p:blipFill>
          <p:spPr bwMode="auto">
            <a:xfrm>
              <a:off x="-1" y="1219200"/>
              <a:ext cx="9144001" cy="4861995"/>
            </a:xfrm>
            <a:prstGeom prst="rect">
              <a:avLst/>
            </a:prstGeom>
            <a:noFill/>
            <a:ln w="9525">
              <a:noFill/>
              <a:miter lim="800000"/>
              <a:headEnd/>
              <a:tailEnd/>
            </a:ln>
            <a:effectLst/>
          </p:spPr>
        </p:pic>
        <p:sp>
          <p:nvSpPr>
            <p:cNvPr id="10" name="Rectangle 9"/>
            <p:cNvSpPr/>
            <p:nvPr/>
          </p:nvSpPr>
          <p:spPr bwMode="auto">
            <a:xfrm>
              <a:off x="0" y="1219200"/>
              <a:ext cx="9144000" cy="4876800"/>
            </a:xfrm>
            <a:prstGeom prst="rect">
              <a:avLst/>
            </a:prstGeom>
            <a:gradFill flip="none" rotWithShape="1">
              <a:gsLst>
                <a:gs pos="0">
                  <a:schemeClr val="bg1"/>
                </a:gs>
                <a:gs pos="100000">
                  <a:srgbClr val="FFFFFF">
                    <a:alpha val="39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90000"/>
                </a:lnSpc>
                <a:spcBef>
                  <a:spcPct val="50000"/>
                </a:spcBef>
                <a:spcAft>
                  <a:spcPct val="30000"/>
                </a:spcAft>
                <a:buClrTx/>
                <a:buSzTx/>
                <a:buFontTx/>
                <a:buNone/>
                <a:tabLst/>
              </a:pPr>
              <a:endParaRPr kumimoji="0" lang="en-US" sz="2000" b="0" i="0" u="none" strike="noStrike" cap="none" normalizeH="0" baseline="0" smtClean="0">
                <a:ln>
                  <a:noFill/>
                </a:ln>
                <a:solidFill>
                  <a:srgbClr val="1C1C1C"/>
                </a:solidFill>
                <a:effectLst/>
                <a:latin typeface="Calibri" pitchFamily="34" charset="0"/>
              </a:endParaRPr>
            </a:p>
          </p:txBody>
        </p:sp>
      </p:grpSp>
      <p:sp>
        <p:nvSpPr>
          <p:cNvPr id="2" name="Title 1"/>
          <p:cNvSpPr>
            <a:spLocks noGrp="1"/>
          </p:cNvSpPr>
          <p:nvPr>
            <p:ph type="title"/>
          </p:nvPr>
        </p:nvSpPr>
        <p:spPr/>
        <p:txBody>
          <a:bodyPr/>
          <a:lstStyle/>
          <a:p>
            <a:r>
              <a:rPr lang="en-US" dirty="0" smtClean="0"/>
              <a:t>Find Your Green Field</a:t>
            </a:r>
            <a:endParaRPr lang="en-US" dirty="0"/>
          </a:p>
        </p:txBody>
      </p:sp>
      <p:sp>
        <p:nvSpPr>
          <p:cNvPr id="3" name="Content Placeholder 2"/>
          <p:cNvSpPr>
            <a:spLocks noGrp="1"/>
          </p:cNvSpPr>
          <p:nvPr>
            <p:ph idx="1"/>
          </p:nvPr>
        </p:nvSpPr>
        <p:spPr>
          <a:xfrm>
            <a:off x="1524000" y="1770062"/>
            <a:ext cx="7162799" cy="4325937"/>
          </a:xfrm>
        </p:spPr>
        <p:txBody>
          <a:bodyPr/>
          <a:lstStyle/>
          <a:p>
            <a:pPr marL="457200" indent="-457200">
              <a:buFont typeface="+mj-lt"/>
              <a:buAutoNum type="arabicPeriod"/>
            </a:pPr>
            <a:r>
              <a:rPr lang="en-US" dirty="0" smtClean="0"/>
              <a:t>Think across the entire enterprise</a:t>
            </a:r>
          </a:p>
          <a:p>
            <a:pPr marL="457200" indent="-457200">
              <a:buFont typeface="+mj-lt"/>
              <a:buAutoNum type="arabicPeriod"/>
            </a:pPr>
            <a:r>
              <a:rPr lang="en-US" dirty="0" smtClean="0"/>
              <a:t>Take inventory</a:t>
            </a:r>
          </a:p>
          <a:p>
            <a:pPr marL="457200" indent="-457200">
              <a:buFont typeface="+mj-lt"/>
              <a:buAutoNum type="arabicPeriod"/>
            </a:pPr>
            <a:r>
              <a:rPr lang="en-US" dirty="0" smtClean="0"/>
              <a:t>Learn about a typical “day in the life”</a:t>
            </a:r>
          </a:p>
          <a:p>
            <a:pPr marL="457200" indent="-457200">
              <a:buFont typeface="+mj-lt"/>
              <a:buAutoNum type="arabicPeriod"/>
            </a:pPr>
            <a:r>
              <a:rPr lang="en-US" dirty="0" smtClean="0"/>
              <a:t>Outline existing workflows</a:t>
            </a:r>
          </a:p>
          <a:p>
            <a:pPr marL="457200" indent="-457200">
              <a:buFont typeface="+mj-lt"/>
              <a:buAutoNum type="arabicPeriod"/>
            </a:pPr>
            <a:r>
              <a:rPr lang="en-US" dirty="0" smtClean="0"/>
              <a:t>Research new technologies</a:t>
            </a:r>
          </a:p>
          <a:p>
            <a:pPr marL="457200" indent="-457200">
              <a:buFont typeface="+mj-lt"/>
              <a:buAutoNum type="arabicPeriod"/>
            </a:pPr>
            <a:r>
              <a:rPr lang="en-US" dirty="0" smtClean="0"/>
              <a:t>Enlist the help of </a:t>
            </a:r>
            <a:r>
              <a:rPr lang="en-US" dirty="0" err="1" smtClean="0"/>
              <a:t>Millenials</a:t>
            </a:r>
            <a:endParaRPr lang="en-US" dirty="0" smtClean="0"/>
          </a:p>
          <a:p>
            <a:pPr marL="457200" indent="-457200">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Rectangle 34"/>
          <p:cNvSpPr/>
          <p:nvPr/>
        </p:nvSpPr>
        <p:spPr>
          <a:xfrm>
            <a:off x="571500" y="5569803"/>
            <a:ext cx="7505700" cy="830997"/>
          </a:xfrm>
          <a:prstGeom prst="rect">
            <a:avLst/>
          </a:prstGeom>
        </p:spPr>
        <p:txBody>
          <a:bodyPr wrap="square" lIns="0">
            <a:spAutoFit/>
          </a:bodyPr>
          <a:lstStyle/>
          <a:p>
            <a:r>
              <a:rPr lang="en-US" sz="1600" b="1" dirty="0" smtClean="0"/>
              <a:t>Monthly Feature</a:t>
            </a:r>
            <a:endParaRPr lang="en-US" sz="1600" dirty="0" smtClean="0"/>
          </a:p>
          <a:p>
            <a:r>
              <a:rPr lang="en-US" sz="1600" dirty="0" smtClean="0"/>
              <a:t>In this monthly article, featured on the Enterprise Mobility Blog, Willie Jow dives into challenges and strategic opportunities within the mobile enterprise. </a:t>
            </a:r>
          </a:p>
        </p:txBody>
      </p:sp>
      <p:sp>
        <p:nvSpPr>
          <p:cNvPr id="30" name="Rectangle 2"/>
          <p:cNvSpPr txBox="1">
            <a:spLocks noChangeArrowheads="1"/>
          </p:cNvSpPr>
          <p:nvPr/>
        </p:nvSpPr>
        <p:spPr bwMode="auto">
          <a:xfrm>
            <a:off x="304800" y="0"/>
            <a:ext cx="8839200" cy="1143000"/>
          </a:xfrm>
          <a:prstGeom prst="rect">
            <a:avLst/>
          </a:prstGeom>
          <a:noFill/>
          <a:ln w="9525">
            <a:noFill/>
            <a:miter lim="800000"/>
            <a:headEnd/>
            <a:tailEnd/>
          </a:ln>
          <a:effectLst/>
        </p:spPr>
        <p:txBody>
          <a:bodyPr anchor="ctr"/>
          <a:lstStyle/>
          <a:p>
            <a:pPr>
              <a:lnSpc>
                <a:spcPct val="85000"/>
              </a:lnSpc>
              <a:defRPr/>
            </a:pPr>
            <a:endParaRPr lang="en-US" sz="3600" b="1" kern="0" dirty="0">
              <a:solidFill>
                <a:srgbClr val="003768"/>
              </a:solidFill>
              <a:latin typeface="+mj-lt"/>
              <a:ea typeface="ＭＳ Ｐゴシック"/>
              <a:cs typeface="ＭＳ Ｐゴシック"/>
            </a:endParaRPr>
          </a:p>
        </p:txBody>
      </p:sp>
      <p:sp>
        <p:nvSpPr>
          <p:cNvPr id="43" name="Rectangle 42"/>
          <p:cNvSpPr/>
          <p:nvPr/>
        </p:nvSpPr>
        <p:spPr>
          <a:xfrm>
            <a:off x="466821" y="685800"/>
            <a:ext cx="3265174" cy="369332"/>
          </a:xfrm>
          <a:prstGeom prst="rect">
            <a:avLst/>
          </a:prstGeom>
        </p:spPr>
        <p:txBody>
          <a:bodyPr wrap="none">
            <a:spAutoFit/>
          </a:bodyPr>
          <a:lstStyle/>
          <a:p>
            <a:r>
              <a:rPr lang="en-US" sz="1800" b="1" dirty="0" smtClean="0">
                <a:solidFill>
                  <a:schemeClr val="tx2"/>
                </a:solidFill>
                <a:hlinkClick r:id="rId3"/>
              </a:rPr>
              <a:t>www.sybase.com/mobilityblogs</a:t>
            </a:r>
            <a:endParaRPr lang="en-US" sz="1800" dirty="0"/>
          </a:p>
        </p:txBody>
      </p:sp>
      <p:sp>
        <p:nvSpPr>
          <p:cNvPr id="32" name="Rectangle 10"/>
          <p:cNvSpPr>
            <a:spLocks noChangeArrowheads="1"/>
          </p:cNvSpPr>
          <p:nvPr/>
        </p:nvSpPr>
        <p:spPr bwMode="auto">
          <a:xfrm>
            <a:off x="571500" y="3741003"/>
            <a:ext cx="4191000" cy="430887"/>
          </a:xfrm>
          <a:prstGeom prst="rect">
            <a:avLst/>
          </a:prstGeom>
          <a:noFill/>
          <a:ln w="12700" algn="ctr">
            <a:noFill/>
            <a:miter lim="800000"/>
            <a:headEnd/>
            <a:tailEnd/>
          </a:ln>
        </p:spPr>
        <p:txBody>
          <a:bodyPr lIns="0">
            <a:spAutoFit/>
          </a:bodyPr>
          <a:lstStyle/>
          <a:p>
            <a:pPr>
              <a:spcBef>
                <a:spcPct val="50000"/>
              </a:spcBef>
              <a:buClr>
                <a:schemeClr val="folHlink"/>
              </a:buClr>
              <a:buFont typeface="Wingdings" pitchFamily="2" charset="2"/>
              <a:buNone/>
            </a:pPr>
            <a:r>
              <a:rPr lang="en-US" sz="2200" b="1" dirty="0" smtClean="0">
                <a:solidFill>
                  <a:srgbClr val="E37222"/>
                </a:solidFill>
              </a:rPr>
              <a:t>THOUGHT </a:t>
            </a:r>
            <a:r>
              <a:rPr lang="en-US" sz="2200" b="1" dirty="0">
                <a:solidFill>
                  <a:srgbClr val="E37222"/>
                </a:solidFill>
              </a:rPr>
              <a:t>LEADERSHIP</a:t>
            </a:r>
          </a:p>
        </p:txBody>
      </p:sp>
      <p:pic>
        <p:nvPicPr>
          <p:cNvPr id="2051" name="Picture 3"/>
          <p:cNvPicPr>
            <a:picLocks noChangeAspect="1" noChangeArrowheads="1"/>
          </p:cNvPicPr>
          <p:nvPr/>
        </p:nvPicPr>
        <p:blipFill>
          <a:blip r:embed="rId4" cstate="print"/>
          <a:srcRect l="3745" t="6326" r="17918" b="3905"/>
          <a:stretch>
            <a:fillRect/>
          </a:stretch>
        </p:blipFill>
        <p:spPr bwMode="auto">
          <a:xfrm>
            <a:off x="571500" y="4213285"/>
            <a:ext cx="1127205" cy="1295400"/>
          </a:xfrm>
          <a:prstGeom prst="rect">
            <a:avLst/>
          </a:prstGeom>
          <a:noFill/>
          <a:ln w="9525">
            <a:noFill/>
            <a:miter lim="800000"/>
            <a:headEnd/>
            <a:tailEnd/>
          </a:ln>
        </p:spPr>
      </p:pic>
      <p:sp>
        <p:nvSpPr>
          <p:cNvPr id="39" name="Rectangle 38"/>
          <p:cNvSpPr/>
          <p:nvPr/>
        </p:nvSpPr>
        <p:spPr>
          <a:xfrm>
            <a:off x="1828800" y="4503003"/>
            <a:ext cx="2743200" cy="738664"/>
          </a:xfrm>
          <a:prstGeom prst="rect">
            <a:avLst/>
          </a:prstGeom>
        </p:spPr>
        <p:txBody>
          <a:bodyPr wrap="square">
            <a:spAutoFit/>
          </a:bodyPr>
          <a:lstStyle/>
          <a:p>
            <a:r>
              <a:rPr lang="en-US" sz="1400" dirty="0" smtClean="0"/>
              <a:t>Willie </a:t>
            </a:r>
            <a:r>
              <a:rPr lang="en-US" sz="1400" dirty="0" err="1" smtClean="0"/>
              <a:t>Jow</a:t>
            </a:r>
            <a:r>
              <a:rPr lang="en-US" sz="1400" dirty="0" smtClean="0"/>
              <a:t/>
            </a:r>
            <a:br>
              <a:rPr lang="en-US" sz="1400" dirty="0" smtClean="0"/>
            </a:br>
            <a:r>
              <a:rPr lang="en-US" sz="1400" dirty="0" smtClean="0"/>
              <a:t>VP of Mobility Product Marketing Sybase</a:t>
            </a:r>
            <a:endParaRPr lang="en-US" sz="1400" dirty="0"/>
          </a:p>
        </p:txBody>
      </p:sp>
      <p:sp>
        <p:nvSpPr>
          <p:cNvPr id="27668" name="Rectangle 10"/>
          <p:cNvSpPr>
            <a:spLocks noChangeArrowheads="1"/>
          </p:cNvSpPr>
          <p:nvPr/>
        </p:nvSpPr>
        <p:spPr bwMode="auto">
          <a:xfrm>
            <a:off x="390621" y="1307306"/>
            <a:ext cx="4191000" cy="427037"/>
          </a:xfrm>
          <a:prstGeom prst="rect">
            <a:avLst/>
          </a:prstGeom>
          <a:noFill/>
          <a:ln w="12700" algn="ctr">
            <a:noFill/>
            <a:miter lim="800000"/>
            <a:headEnd/>
            <a:tailEnd/>
          </a:ln>
        </p:spPr>
        <p:txBody>
          <a:bodyPr lIns="0">
            <a:spAutoFit/>
          </a:bodyPr>
          <a:lstStyle/>
          <a:p>
            <a:pPr algn="ctr">
              <a:spcBef>
                <a:spcPct val="50000"/>
              </a:spcBef>
              <a:buClr>
                <a:schemeClr val="folHlink"/>
              </a:buClr>
              <a:buFont typeface="Wingdings" pitchFamily="2" charset="2"/>
              <a:buNone/>
            </a:pPr>
            <a:r>
              <a:rPr lang="en-US" sz="2200" b="1" dirty="0" smtClean="0">
                <a:solidFill>
                  <a:srgbClr val="E37222"/>
                </a:solidFill>
              </a:rPr>
              <a:t>MOBILITY TRENDS &amp; SOLUTIONS</a:t>
            </a:r>
            <a:endParaRPr lang="en-US" sz="2200" b="1" dirty="0">
              <a:solidFill>
                <a:srgbClr val="E37222"/>
              </a:solidFill>
            </a:endParaRPr>
          </a:p>
        </p:txBody>
      </p:sp>
      <p:sp>
        <p:nvSpPr>
          <p:cNvPr id="34" name="Rectangle 16"/>
          <p:cNvSpPr>
            <a:spLocks noChangeArrowheads="1"/>
          </p:cNvSpPr>
          <p:nvPr/>
        </p:nvSpPr>
        <p:spPr bwMode="auto">
          <a:xfrm>
            <a:off x="571500" y="2651918"/>
            <a:ext cx="8115300" cy="892552"/>
          </a:xfrm>
          <a:prstGeom prst="rect">
            <a:avLst/>
          </a:prstGeom>
          <a:noFill/>
          <a:ln w="12700" algn="ctr">
            <a:noFill/>
            <a:miter lim="800000"/>
            <a:headEnd/>
            <a:tailEnd/>
          </a:ln>
        </p:spPr>
        <p:txBody>
          <a:bodyPr wrap="square" lIns="0">
            <a:spAutoFit/>
          </a:bodyPr>
          <a:lstStyle/>
          <a:p>
            <a:pPr>
              <a:spcBef>
                <a:spcPts val="0"/>
              </a:spcBef>
              <a:buClr>
                <a:schemeClr val="folHlink"/>
              </a:buClr>
              <a:buFont typeface="Wingdings" pitchFamily="2" charset="2"/>
              <a:buNone/>
            </a:pPr>
            <a:r>
              <a:rPr lang="en-US" sz="1600" b="1" dirty="0" smtClean="0"/>
              <a:t>Enterprise Mobility Blog: A View from the Inside</a:t>
            </a:r>
            <a:endParaRPr lang="en-US" sz="1600" b="1" dirty="0" smtClean="0">
              <a:solidFill>
                <a:schemeClr val="tx2"/>
              </a:solidFill>
            </a:endParaRPr>
          </a:p>
          <a:p>
            <a:pPr>
              <a:spcBef>
                <a:spcPts val="0"/>
              </a:spcBef>
              <a:buClr>
                <a:schemeClr val="folHlink"/>
              </a:buClr>
            </a:pPr>
            <a:r>
              <a:rPr lang="en-US" sz="1600" dirty="0" smtClean="0"/>
              <a:t>Join the Enterprise Mobility Bloggers as they discuss Sybase products, industry trends, </a:t>
            </a:r>
            <a:br>
              <a:rPr lang="en-US" sz="1600" dirty="0" smtClean="0"/>
            </a:br>
            <a:r>
              <a:rPr lang="en-US" sz="1600" dirty="0" smtClean="0"/>
              <a:t>news and events. </a:t>
            </a:r>
          </a:p>
          <a:p>
            <a:pPr marL="228600">
              <a:spcBef>
                <a:spcPct val="50000"/>
              </a:spcBef>
              <a:buClr>
                <a:schemeClr val="folHlink"/>
              </a:buClr>
              <a:buFont typeface="Wingdings" pitchFamily="2" charset="2"/>
              <a:buNone/>
            </a:pPr>
            <a:endParaRPr lang="en-US" sz="400" b="1" dirty="0"/>
          </a:p>
        </p:txBody>
      </p:sp>
      <p:sp>
        <p:nvSpPr>
          <p:cNvPr id="54" name="Rectangle 53"/>
          <p:cNvSpPr/>
          <p:nvPr/>
        </p:nvSpPr>
        <p:spPr>
          <a:xfrm>
            <a:off x="4343400" y="1966118"/>
            <a:ext cx="3429000" cy="307777"/>
          </a:xfrm>
          <a:prstGeom prst="rect">
            <a:avLst/>
          </a:prstGeom>
        </p:spPr>
        <p:txBody>
          <a:bodyPr wrap="square">
            <a:spAutoFit/>
          </a:bodyPr>
          <a:lstStyle/>
          <a:p>
            <a:r>
              <a:rPr lang="en-US" sz="1400" dirty="0" smtClean="0"/>
              <a:t>The Sybase Enterprise Mobility Team</a:t>
            </a:r>
            <a:endParaRPr lang="en-US" sz="1400" dirty="0"/>
          </a:p>
        </p:txBody>
      </p:sp>
      <p:grpSp>
        <p:nvGrpSpPr>
          <p:cNvPr id="27" name="Group 26"/>
          <p:cNvGrpSpPr/>
          <p:nvPr/>
        </p:nvGrpSpPr>
        <p:grpSpPr>
          <a:xfrm>
            <a:off x="571597" y="1756956"/>
            <a:ext cx="3662265" cy="796224"/>
            <a:chOff x="571597" y="1957000"/>
            <a:chExt cx="3662265" cy="796224"/>
          </a:xfrm>
        </p:grpSpPr>
        <p:pic>
          <p:nvPicPr>
            <p:cNvPr id="2053" name="Picture 5"/>
            <p:cNvPicPr>
              <a:picLocks noChangeAspect="1" noChangeArrowheads="1"/>
            </p:cNvPicPr>
            <p:nvPr/>
          </p:nvPicPr>
          <p:blipFill>
            <a:blip r:embed="rId5" cstate="print"/>
            <a:srcRect t="3377"/>
            <a:stretch>
              <a:fillRect/>
            </a:stretch>
          </p:blipFill>
          <p:spPr bwMode="auto">
            <a:xfrm>
              <a:off x="1184988" y="1957000"/>
              <a:ext cx="576262" cy="796224"/>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t="1744" b="1702"/>
            <a:stretch>
              <a:fillRect/>
            </a:stretch>
          </p:blipFill>
          <p:spPr bwMode="auto">
            <a:xfrm>
              <a:off x="1803141" y="1957000"/>
              <a:ext cx="576262" cy="792162"/>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l="3881" r="2201"/>
            <a:stretch>
              <a:fillRect/>
            </a:stretch>
          </p:blipFill>
          <p:spPr bwMode="auto">
            <a:xfrm>
              <a:off x="2421294" y="1957000"/>
              <a:ext cx="576262" cy="792161"/>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t="1635" b="7719"/>
            <a:stretch>
              <a:fillRect/>
            </a:stretch>
          </p:blipFill>
          <p:spPr bwMode="auto">
            <a:xfrm>
              <a:off x="3039447" y="1957000"/>
              <a:ext cx="576262" cy="792162"/>
            </a:xfrm>
            <a:prstGeom prst="rect">
              <a:avLst/>
            </a:prstGeom>
            <a:noFill/>
            <a:ln w="9525">
              <a:noFill/>
              <a:miter lim="800000"/>
              <a:headEnd/>
              <a:tailEnd/>
            </a:ln>
          </p:spPr>
        </p:pic>
        <p:pic>
          <p:nvPicPr>
            <p:cNvPr id="2059" name="Picture 11"/>
            <p:cNvPicPr>
              <a:picLocks noChangeAspect="1" noChangeArrowheads="1"/>
            </p:cNvPicPr>
            <p:nvPr/>
          </p:nvPicPr>
          <p:blipFill>
            <a:blip r:embed="rId9" cstate="print"/>
            <a:srcRect/>
            <a:stretch>
              <a:fillRect/>
            </a:stretch>
          </p:blipFill>
          <p:spPr bwMode="auto">
            <a:xfrm>
              <a:off x="571597" y="1957000"/>
              <a:ext cx="571500" cy="786132"/>
            </a:xfrm>
            <a:prstGeom prst="rect">
              <a:avLst/>
            </a:prstGeom>
            <a:noFill/>
            <a:ln w="9525">
              <a:noFill/>
              <a:miter lim="800000"/>
              <a:headEnd/>
              <a:tailEnd/>
            </a:ln>
          </p:spPr>
        </p:pic>
        <p:pic>
          <p:nvPicPr>
            <p:cNvPr id="2050" name="Picture 2" descr="Matt Carrier"/>
            <p:cNvPicPr>
              <a:picLocks noChangeAspect="1" noChangeArrowheads="1"/>
            </p:cNvPicPr>
            <p:nvPr/>
          </p:nvPicPr>
          <p:blipFill>
            <a:blip r:embed="rId10" cstate="print"/>
            <a:srcRect l="-2542" t="992"/>
            <a:stretch>
              <a:fillRect/>
            </a:stretch>
          </p:blipFill>
          <p:spPr bwMode="auto">
            <a:xfrm>
              <a:off x="3657600" y="1957000"/>
              <a:ext cx="576262" cy="792162"/>
            </a:xfrm>
            <a:prstGeom prst="rect">
              <a:avLst/>
            </a:prstGeom>
            <a:noFill/>
          </p:spPr>
        </p:pic>
      </p:grpSp>
      <p:sp>
        <p:nvSpPr>
          <p:cNvPr id="24" name="Title 23"/>
          <p:cNvSpPr>
            <a:spLocks noGrp="1"/>
          </p:cNvSpPr>
          <p:nvPr>
            <p:ph type="title"/>
          </p:nvPr>
        </p:nvSpPr>
        <p:spPr/>
        <p:txBody>
          <a:bodyPr/>
          <a:lstStyle/>
          <a:p>
            <a:r>
              <a:rPr lang="en-US" dirty="0" smtClean="0"/>
              <a:t>Enterprise Mobility Blog</a:t>
            </a:r>
            <a:endParaRPr lang="en-US"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eSeminar</a:t>
            </a:r>
            <a:r>
              <a:rPr lang="en-US" dirty="0" smtClean="0"/>
              <a:t> Abstract</a:t>
            </a:r>
            <a:endParaRPr lang="en-US" dirty="0"/>
          </a:p>
        </p:txBody>
      </p:sp>
      <p:sp>
        <p:nvSpPr>
          <p:cNvPr id="3" name="Content Placeholder 2"/>
          <p:cNvSpPr>
            <a:spLocks noGrp="1"/>
          </p:cNvSpPr>
          <p:nvPr>
            <p:ph idx="1"/>
          </p:nvPr>
        </p:nvSpPr>
        <p:spPr>
          <a:xfrm>
            <a:off x="457200" y="990600"/>
            <a:ext cx="8229600" cy="5410200"/>
          </a:xfrm>
        </p:spPr>
        <p:txBody>
          <a:bodyPr lIns="0"/>
          <a:lstStyle/>
          <a:p>
            <a:pPr marL="0" indent="0">
              <a:buNone/>
            </a:pPr>
            <a:r>
              <a:rPr lang="en-US" sz="2000" dirty="0" smtClean="0"/>
              <a:t>There is no doubt that key mobility enablers are in place – high speed networks, a range of powerful handheld devices and comprehensive application platforms can now be leveraged to mobilize your enterprise. However, the mobile opportunity is only as good as the strategy and tactics in place to capitalize on these new capabilities. Basic email and PIM mobile solutions are no longer a competitive advantage, but rather a business necessity. In this </a:t>
            </a:r>
            <a:r>
              <a:rPr lang="en-US" sz="2000" dirty="0" err="1" smtClean="0"/>
              <a:t>eseminar</a:t>
            </a:r>
            <a:r>
              <a:rPr lang="en-US" sz="2000" dirty="0" smtClean="0"/>
              <a:t> you will learn how to view mobility as a way to fundamentally change the way business is conducted as opposed to simply extending your existing systems to the mobile edge. Only through this new lens can you deliver a mobile solution to truly outdistance your competition.</a:t>
            </a:r>
          </a:p>
          <a:p>
            <a:pPr>
              <a:buNone/>
            </a:pPr>
            <a:r>
              <a:rPr lang="en-US" sz="2000" dirty="0" smtClean="0"/>
              <a:t> </a:t>
            </a:r>
          </a:p>
          <a:p>
            <a:pPr marL="0" indent="0">
              <a:buNone/>
            </a:pPr>
            <a:r>
              <a:rPr lang="en-US" sz="2000" dirty="0" smtClean="0"/>
              <a:t>Key </a:t>
            </a:r>
            <a:r>
              <a:rPr lang="en-US" sz="2000" dirty="0" err="1" smtClean="0"/>
              <a:t>learnings</a:t>
            </a:r>
            <a:r>
              <a:rPr lang="en-US" sz="2000" dirty="0" smtClean="0"/>
              <a:t> from this fast paced, informative seminar led by expert presenters include:</a:t>
            </a:r>
          </a:p>
          <a:p>
            <a:r>
              <a:rPr lang="en-US" sz="2000" dirty="0" smtClean="0"/>
              <a:t>How to go beyond basic email and PIM mobility to truly deliver the applications your mobile workforce requires</a:t>
            </a:r>
          </a:p>
          <a:p>
            <a:r>
              <a:rPr lang="en-US" sz="2000" dirty="0" smtClean="0"/>
              <a:t>How a “</a:t>
            </a:r>
            <a:r>
              <a:rPr lang="en-US" sz="2000" dirty="0" err="1" smtClean="0"/>
              <a:t>greenfield</a:t>
            </a:r>
            <a:r>
              <a:rPr lang="en-US" sz="2000" dirty="0" smtClean="0"/>
              <a:t>” approach can give you a mobility strategy which your company’s competitors cannot match</a:t>
            </a:r>
          </a:p>
          <a:p>
            <a:r>
              <a:rPr lang="en-US" sz="2000" dirty="0" smtClean="0"/>
              <a:t>How to enable your IT department with the proper tools and build a business case for your company’s mobile investment</a:t>
            </a:r>
          </a:p>
          <a:p>
            <a:endParaRPr lang="en-US" sz="2000" dirty="0" smtClean="0"/>
          </a:p>
          <a:p>
            <a:pPr>
              <a:buNone/>
            </a:pPr>
            <a:endParaRPr lang="en-US"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9167" r="5833"/>
          <a:stretch>
            <a:fillRect/>
          </a:stretch>
        </p:blipFill>
        <p:spPr bwMode="auto">
          <a:xfrm>
            <a:off x="-1" y="1219200"/>
            <a:ext cx="9144001" cy="486199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2010: Time to Move Beyond </a:t>
            </a:r>
            <a:br>
              <a:rPr lang="en-US" dirty="0" smtClean="0"/>
            </a:br>
            <a:r>
              <a:rPr lang="en-US" dirty="0" smtClean="0"/>
              <a:t>Basic Mobility</a:t>
            </a:r>
            <a:endParaRPr lang="en-US" dirty="0"/>
          </a:p>
        </p:txBody>
      </p:sp>
      <p:sp>
        <p:nvSpPr>
          <p:cNvPr id="3" name="Content Placeholder 2"/>
          <p:cNvSpPr>
            <a:spLocks noGrp="1"/>
          </p:cNvSpPr>
          <p:nvPr>
            <p:ph idx="4294967295"/>
          </p:nvPr>
        </p:nvSpPr>
        <p:spPr>
          <a:xfrm>
            <a:off x="762000" y="1600200"/>
            <a:ext cx="7620000" cy="2362200"/>
          </a:xfrm>
        </p:spPr>
        <p:txBody>
          <a:bodyPr anchor="ctr"/>
          <a:lstStyle/>
          <a:p>
            <a:pPr lvl="1" algn="ctr">
              <a:buNone/>
            </a:pPr>
            <a:r>
              <a:rPr lang="en-US" sz="3600" b="1" dirty="0" smtClean="0">
                <a:solidFill>
                  <a:schemeClr val="bg1"/>
                </a:solidFill>
                <a:effectLst>
                  <a:outerShdw blurRad="203200" dist="76200" dir="2700000">
                    <a:srgbClr val="000000">
                      <a:alpha val="75000"/>
                    </a:srgbClr>
                  </a:outerShdw>
                </a:effectLst>
              </a:rPr>
              <a:t>Fundamentally change </a:t>
            </a:r>
          </a:p>
          <a:p>
            <a:pPr lvl="1" algn="ctr">
              <a:buNone/>
            </a:pPr>
            <a:r>
              <a:rPr lang="en-US" sz="3600" b="1" dirty="0" smtClean="0">
                <a:solidFill>
                  <a:schemeClr val="bg1"/>
                </a:solidFill>
                <a:effectLst>
                  <a:outerShdw blurRad="203200" dist="76200" dir="2700000">
                    <a:srgbClr val="000000">
                      <a:alpha val="75000"/>
                    </a:srgbClr>
                  </a:outerShdw>
                </a:effectLst>
              </a:rPr>
              <a:t>the way business is conducted </a:t>
            </a:r>
          </a:p>
          <a:p>
            <a:pPr lvl="1" algn="ctr">
              <a:buNone/>
            </a:pPr>
            <a:r>
              <a:rPr lang="en-US" sz="3600" b="1" dirty="0" smtClean="0">
                <a:solidFill>
                  <a:schemeClr val="bg1"/>
                </a:solidFill>
                <a:effectLst>
                  <a:outerShdw blurRad="203200" dist="76200" dir="2700000">
                    <a:srgbClr val="000000">
                      <a:alpha val="75000"/>
                    </a:srgbClr>
                  </a:outerShdw>
                </a:effectLst>
              </a:rPr>
              <a:t>using the “green field” approach</a:t>
            </a:r>
          </a:p>
          <a:p>
            <a:pPr lvl="1" algn="ctr">
              <a:buNone/>
            </a:pPr>
            <a:r>
              <a:rPr lang="en-US" sz="3600" b="1" dirty="0" smtClean="0">
                <a:solidFill>
                  <a:schemeClr val="bg1"/>
                </a:solidFill>
                <a:effectLst>
                  <a:outerShdw blurRad="203200" dist="76200" dir="2700000">
                    <a:srgbClr val="000000">
                      <a:alpha val="75000"/>
                    </a:srgbClr>
                  </a:outerShdw>
                </a:effectLst>
              </a:rPr>
              <a:t>to enterprise mobility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Mobility is Becoming </a:t>
            </a:r>
            <a:br>
              <a:rPr lang="en-US" dirty="0" smtClean="0"/>
            </a:br>
            <a:r>
              <a:rPr lang="en-US" dirty="0" smtClean="0"/>
              <a:t>Business Critical</a:t>
            </a:r>
          </a:p>
        </p:txBody>
      </p:sp>
      <p:pic>
        <p:nvPicPr>
          <p:cNvPr id="49154" name="Picture 3"/>
          <p:cNvPicPr>
            <a:picLocks noChangeAspect="1" noChangeArrowheads="1"/>
          </p:cNvPicPr>
          <p:nvPr/>
        </p:nvPicPr>
        <p:blipFill>
          <a:blip r:embed="rId3" cstate="print"/>
          <a:srcRect/>
          <a:stretch>
            <a:fillRect/>
          </a:stretch>
        </p:blipFill>
        <p:spPr bwMode="auto">
          <a:xfrm>
            <a:off x="762000" y="1263650"/>
            <a:ext cx="7620000" cy="4984750"/>
          </a:xfrm>
          <a:prstGeom prst="rect">
            <a:avLst/>
          </a:prstGeom>
          <a:noFill/>
          <a:ln w="9525">
            <a:noFill/>
            <a:miter lim="800000"/>
            <a:headEnd/>
            <a:tailEnd/>
          </a:ln>
        </p:spPr>
      </p:pic>
      <p:sp>
        <p:nvSpPr>
          <p:cNvPr id="49155" name="Rectangle 4"/>
          <p:cNvSpPr>
            <a:spLocks noChangeArrowheads="1"/>
          </p:cNvSpPr>
          <p:nvPr/>
        </p:nvSpPr>
        <p:spPr bwMode="auto">
          <a:xfrm>
            <a:off x="0" y="1219200"/>
            <a:ext cx="9144000" cy="5105400"/>
          </a:xfrm>
          <a:prstGeom prst="rect">
            <a:avLst/>
          </a:prstGeom>
          <a:solidFill>
            <a:schemeClr val="bg1">
              <a:alpha val="85097"/>
            </a:schemeClr>
          </a:solidFill>
          <a:ln w="38100" algn="ctr">
            <a:noFill/>
            <a:round/>
            <a:headEnd/>
            <a:tailEnd/>
          </a:ln>
        </p:spPr>
        <p:txBody>
          <a:bodyPr lIns="0" tIns="0" rIns="0" bIns="0" anchor="ctr"/>
          <a:lstStyle/>
          <a:p>
            <a:pPr algn="ctr">
              <a:spcBef>
                <a:spcPct val="50000"/>
              </a:spcBef>
            </a:pPr>
            <a:endParaRPr lang="en-US" sz="2400"/>
          </a:p>
        </p:txBody>
      </p:sp>
      <p:sp>
        <p:nvSpPr>
          <p:cNvPr id="6" name="Rectangle 5"/>
          <p:cNvSpPr/>
          <p:nvPr/>
        </p:nvSpPr>
        <p:spPr>
          <a:xfrm>
            <a:off x="1066800" y="1724561"/>
            <a:ext cx="2819400" cy="1323439"/>
          </a:xfrm>
          <a:prstGeom prst="rect">
            <a:avLst/>
          </a:prstGeom>
          <a:noFill/>
        </p:spPr>
        <p:txBody>
          <a:bodyPr>
            <a:spAutoFit/>
          </a:bodyPr>
          <a:lstStyle/>
          <a:p>
            <a:pPr>
              <a:defRPr/>
            </a:pPr>
            <a:r>
              <a:rPr lang="en-US" sz="8000" b="1" dirty="0">
                <a:ln w="12700">
                  <a:noFill/>
                  <a:prstDash val="solid"/>
                </a:ln>
                <a:solidFill>
                  <a:srgbClr val="E37222"/>
                </a:solidFill>
                <a:effectLst>
                  <a:outerShdw blurRad="41275" dist="20320" dir="1800000" algn="tl" rotWithShape="0">
                    <a:srgbClr val="000000">
                      <a:alpha val="40000"/>
                    </a:srgbClr>
                  </a:outerShdw>
                </a:effectLst>
              </a:rPr>
              <a:t>70%</a:t>
            </a:r>
          </a:p>
        </p:txBody>
      </p:sp>
      <p:sp>
        <p:nvSpPr>
          <p:cNvPr id="49159" name="TextBox 8"/>
          <p:cNvSpPr txBox="1">
            <a:spLocks noChangeArrowheads="1"/>
          </p:cNvSpPr>
          <p:nvPr/>
        </p:nvSpPr>
        <p:spPr bwMode="auto">
          <a:xfrm>
            <a:off x="1143000" y="2805626"/>
            <a:ext cx="2700338" cy="830262"/>
          </a:xfrm>
          <a:prstGeom prst="rect">
            <a:avLst/>
          </a:prstGeom>
          <a:noFill/>
          <a:ln w="9525">
            <a:noFill/>
            <a:miter lim="800000"/>
            <a:headEnd/>
            <a:tailEnd/>
          </a:ln>
        </p:spPr>
        <p:txBody>
          <a:bodyPr>
            <a:spAutoFit/>
          </a:bodyPr>
          <a:lstStyle/>
          <a:p>
            <a:r>
              <a:rPr lang="en-US" sz="2400" dirty="0"/>
              <a:t>of all workers will</a:t>
            </a:r>
            <a:br>
              <a:rPr lang="en-US" sz="2400" dirty="0"/>
            </a:br>
            <a:r>
              <a:rPr lang="en-US" sz="2400" dirty="0"/>
              <a:t>be mobile by 2012*</a:t>
            </a:r>
          </a:p>
        </p:txBody>
      </p:sp>
      <p:sp>
        <p:nvSpPr>
          <p:cNvPr id="10" name="Rectangle 9"/>
          <p:cNvSpPr/>
          <p:nvPr/>
        </p:nvSpPr>
        <p:spPr>
          <a:xfrm>
            <a:off x="5029200" y="3581400"/>
            <a:ext cx="2661646" cy="1323439"/>
          </a:xfrm>
          <a:prstGeom prst="rect">
            <a:avLst/>
          </a:prstGeom>
          <a:noFill/>
        </p:spPr>
        <p:txBody>
          <a:bodyPr wrap="square">
            <a:spAutoFit/>
          </a:bodyPr>
          <a:lstStyle/>
          <a:p>
            <a:pPr>
              <a:defRPr/>
            </a:pPr>
            <a:r>
              <a:rPr lang="en-US" sz="8000" b="1" dirty="0" smtClean="0">
                <a:ln w="12700">
                  <a:noFill/>
                  <a:prstDash val="solid"/>
                </a:ln>
                <a:solidFill>
                  <a:srgbClr val="A0B400"/>
                </a:solidFill>
                <a:effectLst>
                  <a:outerShdw blurRad="41275" dist="20320" dir="1800000" algn="tl" rotWithShape="0">
                    <a:srgbClr val="000000">
                      <a:alpha val="40000"/>
                    </a:srgbClr>
                  </a:outerShdw>
                </a:effectLst>
              </a:rPr>
              <a:t>60</a:t>
            </a:r>
            <a:r>
              <a:rPr lang="en-US" sz="8000" b="1" dirty="0">
                <a:ln w="12700">
                  <a:noFill/>
                  <a:prstDash val="solid"/>
                </a:ln>
                <a:solidFill>
                  <a:srgbClr val="A0B400"/>
                </a:solidFill>
                <a:effectLst>
                  <a:outerShdw blurRad="41275" dist="20320" dir="1800000" algn="tl" rotWithShape="0">
                    <a:srgbClr val="000000">
                      <a:alpha val="40000"/>
                    </a:srgbClr>
                  </a:outerShdw>
                </a:effectLst>
              </a:rPr>
              <a:t>%</a:t>
            </a:r>
          </a:p>
        </p:txBody>
      </p:sp>
      <p:sp>
        <p:nvSpPr>
          <p:cNvPr id="49161" name="TextBox 10"/>
          <p:cNvSpPr txBox="1">
            <a:spLocks noChangeArrowheads="1"/>
          </p:cNvSpPr>
          <p:nvPr/>
        </p:nvSpPr>
        <p:spPr bwMode="auto">
          <a:xfrm>
            <a:off x="5028609" y="4648200"/>
            <a:ext cx="2896191" cy="1200329"/>
          </a:xfrm>
          <a:prstGeom prst="rect">
            <a:avLst/>
          </a:prstGeom>
          <a:noFill/>
          <a:ln w="9525">
            <a:noFill/>
            <a:miter lim="800000"/>
            <a:headEnd/>
            <a:tailEnd/>
          </a:ln>
        </p:spPr>
        <p:txBody>
          <a:bodyPr wrap="square">
            <a:spAutoFit/>
          </a:bodyPr>
          <a:lstStyle/>
          <a:p>
            <a:r>
              <a:rPr lang="en-US" sz="2400" dirty="0" smtClean="0"/>
              <a:t>of enterprises</a:t>
            </a:r>
            <a:r>
              <a:rPr lang="en-US" sz="2400" dirty="0"/>
              <a:t> </a:t>
            </a:r>
            <a:r>
              <a:rPr lang="en-US" sz="2400" dirty="0" smtClean="0"/>
              <a:t>have mobilized two or more applications*</a:t>
            </a:r>
            <a:endParaRPr lang="en-US" sz="2400" dirty="0"/>
          </a:p>
        </p:txBody>
      </p:sp>
      <p:sp>
        <p:nvSpPr>
          <p:cNvPr id="12" name="TextBox 11"/>
          <p:cNvSpPr txBox="1"/>
          <p:nvPr/>
        </p:nvSpPr>
        <p:spPr>
          <a:xfrm>
            <a:off x="563563" y="6172200"/>
            <a:ext cx="3962400" cy="338137"/>
          </a:xfrm>
          <a:prstGeom prst="rect">
            <a:avLst/>
          </a:prstGeom>
          <a:noFill/>
        </p:spPr>
        <p:txBody>
          <a:bodyPr>
            <a:spAutoFit/>
          </a:bodyPr>
          <a:lstStyle/>
          <a:p>
            <a:pPr>
              <a:defRPr/>
            </a:pPr>
            <a:r>
              <a:rPr lang="en-US" sz="1600" i="1" dirty="0"/>
              <a:t>*source: </a:t>
            </a:r>
            <a:r>
              <a:rPr lang="en-US" sz="1600" i="1" dirty="0">
                <a:solidFill>
                  <a:schemeClr val="tx1"/>
                </a:solidFill>
                <a:latin typeface="+mn-lt"/>
              </a:rPr>
              <a:t>Forrester &amp; IDC </a:t>
            </a:r>
            <a:r>
              <a:rPr lang="en-US" sz="1600" i="1" dirty="0" smtClean="0">
                <a:solidFill>
                  <a:schemeClr val="tx1"/>
                </a:solidFill>
                <a:latin typeface="+mn-lt"/>
              </a:rPr>
              <a:t>2009</a:t>
            </a:r>
            <a:endParaRPr lang="en-US" sz="1600" i="1"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Millenials</a:t>
            </a:r>
            <a:r>
              <a:rPr lang="en-US" dirty="0" smtClean="0"/>
              <a:t> are Driving Enterprise 2.0</a:t>
            </a:r>
            <a:endParaRPr lang="en-US" dirty="0"/>
          </a:p>
        </p:txBody>
      </p:sp>
      <p:sp>
        <p:nvSpPr>
          <p:cNvPr id="3" name="Content Placeholder 2"/>
          <p:cNvSpPr>
            <a:spLocks noGrp="1"/>
          </p:cNvSpPr>
          <p:nvPr>
            <p:ph idx="1"/>
          </p:nvPr>
        </p:nvSpPr>
        <p:spPr>
          <a:xfrm>
            <a:off x="685800" y="1438178"/>
            <a:ext cx="4038600" cy="2305110"/>
          </a:xfrm>
        </p:spPr>
        <p:txBody>
          <a:bodyPr/>
          <a:lstStyle/>
          <a:p>
            <a:pPr marL="0" indent="0">
              <a:buNone/>
            </a:pPr>
            <a:r>
              <a:rPr lang="en-US" dirty="0" smtClean="0"/>
              <a:t>Introducing consumer technologies in to the enterprise, including:</a:t>
            </a:r>
          </a:p>
          <a:p>
            <a:pPr marL="225425" indent="-225425">
              <a:buFont typeface="Arial"/>
              <a:buChar char="•"/>
            </a:pPr>
            <a:r>
              <a:rPr lang="en-US" dirty="0" smtClean="0"/>
              <a:t>Social networks</a:t>
            </a:r>
          </a:p>
          <a:p>
            <a:pPr marL="225425" indent="-225425">
              <a:buFont typeface="Arial"/>
              <a:buChar char="•"/>
            </a:pPr>
            <a:r>
              <a:rPr lang="en-US" dirty="0" err="1" smtClean="0"/>
              <a:t>Microblogs</a:t>
            </a:r>
            <a:endParaRPr lang="en-US" dirty="0" smtClean="0"/>
          </a:p>
          <a:p>
            <a:pPr marL="225425" indent="-225425">
              <a:buFont typeface="Arial"/>
              <a:buChar char="•"/>
            </a:pPr>
            <a:r>
              <a:rPr lang="en-US" dirty="0" smtClean="0"/>
              <a:t>Online videos</a:t>
            </a:r>
          </a:p>
          <a:p>
            <a:pPr marL="225425" indent="-225425">
              <a:buFont typeface="Arial"/>
              <a:buChar char="•"/>
            </a:pPr>
            <a:r>
              <a:rPr lang="en-US" dirty="0" smtClean="0"/>
              <a:t>Presence</a:t>
            </a:r>
          </a:p>
          <a:p>
            <a:pPr marL="0">
              <a:buFont typeface="Arial"/>
              <a:buChar char="•"/>
            </a:pPr>
            <a:endParaRPr lang="en-US" dirty="0" smtClean="0"/>
          </a:p>
          <a:p>
            <a:pPr marL="0">
              <a:buFontTx/>
              <a:buChar char="-"/>
            </a:pPr>
            <a:endParaRPr lang="en-US" dirty="0" smtClean="0"/>
          </a:p>
          <a:p>
            <a:endParaRPr lang="en-US" dirty="0" smtClean="0"/>
          </a:p>
          <a:p>
            <a:endParaRPr lang="en-US" dirty="0"/>
          </a:p>
        </p:txBody>
      </p:sp>
      <p:pic>
        <p:nvPicPr>
          <p:cNvPr id="141314" name="Picture 2"/>
          <p:cNvPicPr>
            <a:picLocks noChangeAspect="1" noChangeArrowheads="1"/>
          </p:cNvPicPr>
          <p:nvPr/>
        </p:nvPicPr>
        <p:blipFill>
          <a:blip r:embed="rId3" cstate="print"/>
          <a:srcRect/>
          <a:stretch>
            <a:fillRect/>
          </a:stretch>
        </p:blipFill>
        <p:spPr bwMode="auto">
          <a:xfrm>
            <a:off x="762000" y="3986146"/>
            <a:ext cx="1637018" cy="1771710"/>
          </a:xfrm>
          <a:prstGeom prst="rect">
            <a:avLst/>
          </a:prstGeom>
          <a:noFill/>
          <a:ln w="9525">
            <a:noFill/>
            <a:miter lim="800000"/>
            <a:headEnd/>
            <a:tailEnd/>
          </a:ln>
        </p:spPr>
      </p:pic>
      <p:pic>
        <p:nvPicPr>
          <p:cNvPr id="148483" name="Picture 3"/>
          <p:cNvPicPr>
            <a:picLocks noChangeAspect="1" noChangeArrowheads="1"/>
          </p:cNvPicPr>
          <p:nvPr/>
        </p:nvPicPr>
        <p:blipFill>
          <a:blip r:embed="rId4" cstate="print"/>
          <a:srcRect/>
          <a:stretch>
            <a:fillRect/>
          </a:stretch>
        </p:blipFill>
        <p:spPr bwMode="auto">
          <a:xfrm>
            <a:off x="5029200" y="3986176"/>
            <a:ext cx="2286000" cy="1771650"/>
          </a:xfrm>
          <a:prstGeom prst="rect">
            <a:avLst/>
          </a:prstGeom>
          <a:noFill/>
          <a:ln w="9525">
            <a:noFill/>
            <a:miter lim="800000"/>
            <a:headEnd/>
            <a:tailEnd/>
          </a:ln>
        </p:spPr>
      </p:pic>
      <p:sp>
        <p:nvSpPr>
          <p:cNvPr id="8" name="Rectangle 7"/>
          <p:cNvSpPr/>
          <p:nvPr/>
        </p:nvSpPr>
        <p:spPr>
          <a:xfrm>
            <a:off x="5029200" y="1438178"/>
            <a:ext cx="3429000" cy="2308324"/>
          </a:xfrm>
          <a:prstGeom prst="rect">
            <a:avLst/>
          </a:prstGeom>
        </p:spPr>
        <p:txBody>
          <a:bodyPr wrap="square">
            <a:spAutoFit/>
          </a:bodyPr>
          <a:lstStyle/>
          <a:p>
            <a:pPr marL="0" lvl="2">
              <a:buNone/>
            </a:pPr>
            <a:r>
              <a:rPr lang="en-US" sz="2400" dirty="0" smtClean="0">
                <a:solidFill>
                  <a:schemeClr val="tx1"/>
                </a:solidFill>
              </a:rPr>
              <a:t>Increased expectations with respect to: </a:t>
            </a:r>
          </a:p>
          <a:p>
            <a:pPr marL="225425" lvl="2" indent="-225425" eaLnBrk="0" hangingPunct="0">
              <a:lnSpc>
                <a:spcPct val="80000"/>
              </a:lnSpc>
              <a:spcBef>
                <a:spcPct val="20000"/>
              </a:spcBef>
              <a:buClr>
                <a:schemeClr val="tx1"/>
              </a:buClr>
              <a:buFont typeface="Arial"/>
              <a:buChar char="•"/>
            </a:pPr>
            <a:r>
              <a:rPr lang="en-US" sz="2400" dirty="0" smtClean="0">
                <a:latin typeface="+mn-lt"/>
              </a:rPr>
              <a:t>Ease-of-use</a:t>
            </a:r>
          </a:p>
          <a:p>
            <a:pPr marL="225425" lvl="2" indent="-225425" eaLnBrk="0" hangingPunct="0">
              <a:lnSpc>
                <a:spcPct val="80000"/>
              </a:lnSpc>
              <a:spcBef>
                <a:spcPct val="20000"/>
              </a:spcBef>
              <a:buClr>
                <a:schemeClr val="tx1"/>
              </a:buClr>
              <a:buFont typeface="Arial"/>
              <a:buChar char="•"/>
            </a:pPr>
            <a:r>
              <a:rPr lang="en-US" sz="2400" dirty="0" smtClean="0">
                <a:latin typeface="+mn-lt"/>
              </a:rPr>
              <a:t>Appearance</a:t>
            </a:r>
          </a:p>
          <a:p>
            <a:pPr marL="225425" lvl="2" indent="-225425" eaLnBrk="0" hangingPunct="0">
              <a:lnSpc>
                <a:spcPct val="80000"/>
              </a:lnSpc>
              <a:spcBef>
                <a:spcPct val="20000"/>
              </a:spcBef>
              <a:buClr>
                <a:schemeClr val="tx1"/>
              </a:buClr>
              <a:buFont typeface="Arial"/>
              <a:buChar char="•"/>
            </a:pPr>
            <a:r>
              <a:rPr lang="en-US" sz="2400" dirty="0" smtClean="0">
                <a:latin typeface="+mn-lt"/>
              </a:rPr>
              <a:t>Functionality</a:t>
            </a:r>
          </a:p>
          <a:p>
            <a:pPr marL="225425" lvl="2" indent="-225425" eaLnBrk="0" hangingPunct="0">
              <a:lnSpc>
                <a:spcPct val="80000"/>
              </a:lnSpc>
              <a:spcBef>
                <a:spcPct val="20000"/>
              </a:spcBef>
              <a:buClr>
                <a:schemeClr val="tx1"/>
              </a:buClr>
              <a:buFont typeface="Arial"/>
              <a:buChar char="•"/>
            </a:pPr>
            <a:r>
              <a:rPr lang="en-US" sz="2400" dirty="0" smtClean="0">
                <a:latin typeface="+mn-lt"/>
              </a:rPr>
              <a:t>Connectivity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Mobility Today: </a:t>
            </a:r>
            <a:br>
              <a:rPr lang="en-US" dirty="0" smtClean="0"/>
            </a:br>
            <a:r>
              <a:rPr lang="en-US" dirty="0" smtClean="0"/>
              <a:t>Field Service</a:t>
            </a:r>
            <a:endParaRPr lang="en-US" dirty="0"/>
          </a:p>
        </p:txBody>
      </p:sp>
      <p:sp>
        <p:nvSpPr>
          <p:cNvPr id="4" name="Text Box 4"/>
          <p:cNvSpPr txBox="1">
            <a:spLocks noChangeArrowheads="1"/>
          </p:cNvSpPr>
          <p:nvPr/>
        </p:nvSpPr>
        <p:spPr bwMode="auto">
          <a:xfrm>
            <a:off x="3303588" y="1352356"/>
            <a:ext cx="5840412" cy="954097"/>
          </a:xfrm>
          <a:prstGeom prst="rect">
            <a:avLst/>
          </a:prstGeom>
          <a:noFill/>
          <a:ln w="9525">
            <a:noFill/>
            <a:miter lim="800000"/>
            <a:headEnd/>
            <a:tailEnd/>
          </a:ln>
        </p:spPr>
        <p:txBody>
          <a:bodyPr wrap="square" lIns="91428" tIns="45715" rIns="91428" bIns="45715">
            <a:spAutoFit/>
          </a:bodyPr>
          <a:lstStyle/>
          <a:p>
            <a:pPr defTabSz="456437">
              <a:defRPr/>
            </a:pPr>
            <a:r>
              <a:rPr lang="en-US" sz="2800" b="1" dirty="0" smtClean="0">
                <a:latin typeface="+mj-lt"/>
                <a:ea typeface="ＭＳ Ｐゴシック"/>
                <a:cs typeface="ＭＳ Ｐゴシック"/>
              </a:rPr>
              <a:t>FIELD SERVICE TECHNICIANS</a:t>
            </a:r>
            <a:endParaRPr lang="en-US" sz="2800" b="1" dirty="0">
              <a:latin typeface="+mj-lt"/>
              <a:ea typeface="ＭＳ Ｐゴシック"/>
              <a:cs typeface="ＭＳ Ｐゴシック"/>
            </a:endParaRPr>
          </a:p>
          <a:p>
            <a:pPr defTabSz="456437">
              <a:defRPr/>
            </a:pPr>
            <a:endParaRPr lang="en-US" sz="2800" b="1" dirty="0">
              <a:latin typeface="+mj-lt"/>
              <a:ea typeface="ＭＳ Ｐゴシック"/>
              <a:cs typeface="ＭＳ Ｐゴシック"/>
            </a:endParaRPr>
          </a:p>
        </p:txBody>
      </p:sp>
      <p:sp>
        <p:nvSpPr>
          <p:cNvPr id="6" name="Text Box 6"/>
          <p:cNvSpPr txBox="1">
            <a:spLocks noChangeArrowheads="1"/>
          </p:cNvSpPr>
          <p:nvPr/>
        </p:nvSpPr>
        <p:spPr bwMode="auto">
          <a:xfrm>
            <a:off x="3303588" y="2033404"/>
            <a:ext cx="5748252" cy="1323429"/>
          </a:xfrm>
          <a:prstGeom prst="rect">
            <a:avLst/>
          </a:prstGeom>
          <a:noFill/>
          <a:ln w="9525">
            <a:noFill/>
            <a:miter lim="800000"/>
            <a:headEnd/>
            <a:tailEnd/>
          </a:ln>
        </p:spPr>
        <p:txBody>
          <a:bodyPr wrap="square" lIns="91428" tIns="45715" rIns="91428" bIns="45715">
            <a:spAutoFit/>
          </a:bodyPr>
          <a:lstStyle/>
          <a:p>
            <a:pPr defTabSz="456437">
              <a:defRPr/>
            </a:pPr>
            <a:r>
              <a:rPr lang="en-US" b="1" dirty="0">
                <a:latin typeface="+mj-lt"/>
                <a:ea typeface="ＭＳ Ｐゴシック"/>
                <a:cs typeface="ＭＳ Ｐゴシック"/>
              </a:rPr>
              <a:t>CHALLENGE</a:t>
            </a:r>
            <a:br>
              <a:rPr lang="en-US" b="1" dirty="0">
                <a:latin typeface="+mj-lt"/>
                <a:ea typeface="ＭＳ Ｐゴシック"/>
                <a:cs typeface="ＭＳ Ｐゴシック"/>
              </a:rPr>
            </a:br>
            <a:r>
              <a:rPr lang="en-US" dirty="0">
                <a:latin typeface="+mj-lt"/>
                <a:ea typeface="ＭＳ Ｐゴシック"/>
                <a:cs typeface="ＭＳ Ｐゴシック"/>
              </a:rPr>
              <a:t>To </a:t>
            </a:r>
            <a:r>
              <a:rPr lang="en-US" dirty="0" smtClean="0">
                <a:latin typeface="+mj-lt"/>
                <a:ea typeface="ＭＳ Ｐゴシック"/>
                <a:cs typeface="ＭＳ Ｐゴシック"/>
              </a:rPr>
              <a:t>provide near real-time access to scheduling, customer information, repair history and </a:t>
            </a:r>
            <a:br>
              <a:rPr lang="en-US" dirty="0" smtClean="0">
                <a:latin typeface="+mj-lt"/>
                <a:ea typeface="ＭＳ Ｐゴシック"/>
                <a:cs typeface="ＭＳ Ｐゴシック"/>
              </a:rPr>
            </a:br>
            <a:r>
              <a:rPr lang="en-US" dirty="0" smtClean="0">
                <a:latin typeface="+mj-lt"/>
                <a:ea typeface="ＭＳ Ｐゴシック"/>
                <a:cs typeface="ＭＳ Ｐゴシック"/>
              </a:rPr>
              <a:t>inventory levels</a:t>
            </a:r>
            <a:endParaRPr lang="en-US" sz="1600" dirty="0">
              <a:latin typeface="+mj-lt"/>
              <a:ea typeface="ＭＳ Ｐゴシック"/>
              <a:cs typeface="ＭＳ Ｐゴシック"/>
            </a:endParaRPr>
          </a:p>
        </p:txBody>
      </p:sp>
      <p:grpSp>
        <p:nvGrpSpPr>
          <p:cNvPr id="12" name="Group 11"/>
          <p:cNvGrpSpPr/>
          <p:nvPr/>
        </p:nvGrpSpPr>
        <p:grpSpPr>
          <a:xfrm>
            <a:off x="3006830" y="1537851"/>
            <a:ext cx="137160" cy="4234632"/>
            <a:chOff x="2838525" y="1828800"/>
            <a:chExt cx="137670" cy="3638550"/>
          </a:xfrm>
        </p:grpSpPr>
        <p:sp>
          <p:nvSpPr>
            <p:cNvPr id="8" name="Rectangle 8"/>
            <p:cNvSpPr>
              <a:spLocks noChangeArrowheads="1"/>
            </p:cNvSpPr>
            <p:nvPr/>
          </p:nvSpPr>
          <p:spPr bwMode="auto">
            <a:xfrm>
              <a:off x="2838525" y="1828800"/>
              <a:ext cx="137670" cy="914400"/>
            </a:xfrm>
            <a:prstGeom prst="rect">
              <a:avLst/>
            </a:prstGeom>
            <a:solidFill>
              <a:schemeClr val="accent1"/>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9" name="Rectangle 9"/>
            <p:cNvSpPr>
              <a:spLocks noChangeArrowheads="1"/>
            </p:cNvSpPr>
            <p:nvPr/>
          </p:nvSpPr>
          <p:spPr bwMode="auto">
            <a:xfrm>
              <a:off x="2838525" y="2736850"/>
              <a:ext cx="137670" cy="914400"/>
            </a:xfrm>
            <a:prstGeom prst="rect">
              <a:avLst/>
            </a:prstGeom>
            <a:solidFill>
              <a:srgbClr val="E37222"/>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10" name="Rectangle 10"/>
            <p:cNvSpPr>
              <a:spLocks noChangeArrowheads="1"/>
            </p:cNvSpPr>
            <p:nvPr/>
          </p:nvSpPr>
          <p:spPr bwMode="auto">
            <a:xfrm>
              <a:off x="2838525" y="3644900"/>
              <a:ext cx="137670" cy="914400"/>
            </a:xfrm>
            <a:prstGeom prst="rect">
              <a:avLst/>
            </a:prstGeom>
            <a:solidFill>
              <a:srgbClr val="98C6EA"/>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11" name="Rectangle 11"/>
            <p:cNvSpPr>
              <a:spLocks noChangeArrowheads="1"/>
            </p:cNvSpPr>
            <p:nvPr/>
          </p:nvSpPr>
          <p:spPr bwMode="auto">
            <a:xfrm>
              <a:off x="2838780" y="4552950"/>
              <a:ext cx="137160" cy="914400"/>
            </a:xfrm>
            <a:prstGeom prst="rect">
              <a:avLst/>
            </a:prstGeom>
            <a:solidFill>
              <a:srgbClr val="A0B400"/>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grpSp>
      <p:sp>
        <p:nvSpPr>
          <p:cNvPr id="15" name="Text Box 15"/>
          <p:cNvSpPr txBox="1">
            <a:spLocks noChangeArrowheads="1"/>
          </p:cNvSpPr>
          <p:nvPr/>
        </p:nvSpPr>
        <p:spPr bwMode="auto">
          <a:xfrm>
            <a:off x="3303587" y="3648091"/>
            <a:ext cx="5899453" cy="2200592"/>
          </a:xfrm>
          <a:prstGeom prst="rect">
            <a:avLst/>
          </a:prstGeom>
          <a:noFill/>
          <a:ln w="9525">
            <a:noFill/>
            <a:miter lim="800000"/>
            <a:headEnd/>
            <a:tailEnd/>
          </a:ln>
        </p:spPr>
        <p:txBody>
          <a:bodyPr wrap="square" lIns="91428" tIns="45715" rIns="91428" bIns="45715">
            <a:spAutoFit/>
          </a:bodyPr>
          <a:lstStyle/>
          <a:p>
            <a:pPr marL="171344" indent="-171344" defTabSz="456437">
              <a:lnSpc>
                <a:spcPct val="85000"/>
              </a:lnSpc>
              <a:spcBef>
                <a:spcPct val="20000"/>
              </a:spcBef>
              <a:defRPr/>
            </a:pPr>
            <a:r>
              <a:rPr lang="en-US" b="1" dirty="0" smtClean="0">
                <a:latin typeface="+mj-lt"/>
                <a:ea typeface="ＭＳ Ｐゴシック"/>
                <a:cs typeface="ＭＳ Ｐゴシック"/>
              </a:rPr>
              <a:t>TYPICAL RESULTS</a:t>
            </a:r>
            <a:endParaRPr lang="en-US" b="1" dirty="0">
              <a:latin typeface="+mj-lt"/>
              <a:ea typeface="ＭＳ Ｐゴシック"/>
              <a:cs typeface="ＭＳ Ｐゴシック"/>
            </a:endParaRPr>
          </a:p>
          <a:p>
            <a:pPr marL="171344" indent="-171344" defTabSz="456437">
              <a:buFont typeface="Arial" pitchFamily="34" charset="0"/>
              <a:buChar char="•"/>
              <a:defRPr/>
            </a:pPr>
            <a:r>
              <a:rPr lang="en-US" dirty="0" smtClean="0"/>
              <a:t>Increased employee productivity, resulting in more customer visits per day </a:t>
            </a:r>
            <a:endParaRPr lang="en-US" dirty="0">
              <a:latin typeface="+mj-lt"/>
              <a:ea typeface="ＭＳ Ｐゴシック"/>
            </a:endParaRPr>
          </a:p>
          <a:p>
            <a:pPr marL="171344" indent="-171344" defTabSz="456437">
              <a:buFont typeface="Arial" pitchFamily="34" charset="0"/>
              <a:buChar char="•"/>
              <a:defRPr/>
            </a:pPr>
            <a:r>
              <a:rPr lang="en-US" dirty="0" smtClean="0">
                <a:latin typeface="+mj-lt"/>
                <a:ea typeface="ＭＳ Ｐゴシック"/>
                <a:cs typeface="ＭＳ Ｐゴシック"/>
              </a:rPr>
              <a:t>Decreased costs</a:t>
            </a:r>
            <a:endParaRPr lang="en-US" dirty="0">
              <a:latin typeface="+mj-lt"/>
              <a:ea typeface="ＭＳ Ｐゴシック"/>
              <a:cs typeface="ＭＳ Ｐゴシック"/>
            </a:endParaRPr>
          </a:p>
          <a:p>
            <a:pPr marL="171344" indent="-171344" defTabSz="456437">
              <a:buFont typeface="Arial" pitchFamily="34" charset="0"/>
              <a:buChar char="•"/>
              <a:defRPr/>
            </a:pPr>
            <a:r>
              <a:rPr lang="en-US" dirty="0" smtClean="0">
                <a:latin typeface="+mj-lt"/>
                <a:ea typeface="ＭＳ Ｐゴシック"/>
                <a:cs typeface="ＭＳ Ｐゴシック"/>
              </a:rPr>
              <a:t>Improved inventory management</a:t>
            </a:r>
          </a:p>
          <a:p>
            <a:pPr marL="171344" indent="-171344" defTabSz="456437">
              <a:buFont typeface="Arial" pitchFamily="34" charset="0"/>
              <a:buChar char="•"/>
              <a:defRPr/>
            </a:pPr>
            <a:r>
              <a:rPr lang="en-US" dirty="0" smtClean="0">
                <a:latin typeface="+mj-lt"/>
                <a:ea typeface="ＭＳ Ｐゴシック"/>
                <a:cs typeface="ＭＳ Ｐゴシック"/>
              </a:rPr>
              <a:t>Increased customer satisfaction</a:t>
            </a:r>
          </a:p>
          <a:p>
            <a:pPr marL="171344" indent="-171344" defTabSz="456437">
              <a:buFont typeface="Arial" pitchFamily="34" charset="0"/>
              <a:buChar char="•"/>
              <a:defRPr/>
            </a:pPr>
            <a:r>
              <a:rPr lang="en-US" dirty="0" smtClean="0">
                <a:ea typeface="ＭＳ Ｐゴシック"/>
                <a:cs typeface="ＭＳ Ｐゴシック"/>
              </a:rPr>
              <a:t>Increased employee satisfaction</a:t>
            </a:r>
            <a:endParaRPr lang="en-US" dirty="0">
              <a:latin typeface="+mj-lt"/>
              <a:ea typeface="ＭＳ Ｐゴシック"/>
              <a:cs typeface="ＭＳ Ｐゴシック"/>
            </a:endParaRPr>
          </a:p>
        </p:txBody>
      </p:sp>
      <p:pic>
        <p:nvPicPr>
          <p:cNvPr id="140290" name="Picture 2"/>
          <p:cNvPicPr>
            <a:picLocks noChangeAspect="1" noChangeArrowheads="1"/>
          </p:cNvPicPr>
          <p:nvPr/>
        </p:nvPicPr>
        <p:blipFill>
          <a:blip r:embed="rId3" cstate="print"/>
          <a:srcRect/>
          <a:stretch>
            <a:fillRect/>
          </a:stretch>
        </p:blipFill>
        <p:spPr bwMode="auto">
          <a:xfrm>
            <a:off x="563563" y="1522746"/>
            <a:ext cx="2222197" cy="333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Enterprise Mobility Today: </a:t>
            </a:r>
            <a:br>
              <a:rPr lang="en-US" smtClean="0"/>
            </a:br>
            <a:r>
              <a:rPr lang="en-US" smtClean="0"/>
              <a:t>Mobile CRM</a:t>
            </a:r>
            <a:endParaRPr lang="en-US" dirty="0"/>
          </a:p>
        </p:txBody>
      </p:sp>
      <p:sp>
        <p:nvSpPr>
          <p:cNvPr id="4" name="Text Box 4"/>
          <p:cNvSpPr txBox="1">
            <a:spLocks noChangeArrowheads="1"/>
          </p:cNvSpPr>
          <p:nvPr/>
        </p:nvSpPr>
        <p:spPr bwMode="auto">
          <a:xfrm>
            <a:off x="3303588" y="1352356"/>
            <a:ext cx="5869812" cy="954097"/>
          </a:xfrm>
          <a:prstGeom prst="rect">
            <a:avLst/>
          </a:prstGeom>
          <a:noFill/>
          <a:ln w="9525">
            <a:noFill/>
            <a:miter lim="800000"/>
            <a:headEnd/>
            <a:tailEnd/>
          </a:ln>
        </p:spPr>
        <p:txBody>
          <a:bodyPr wrap="square" lIns="91428" tIns="45715" rIns="91428" bIns="45715">
            <a:spAutoFit/>
          </a:bodyPr>
          <a:lstStyle/>
          <a:p>
            <a:pPr defTabSz="456437">
              <a:defRPr/>
            </a:pPr>
            <a:r>
              <a:rPr lang="en-US" sz="2800" b="1" dirty="0" smtClean="0">
                <a:latin typeface="+mj-lt"/>
                <a:ea typeface="ＭＳ Ｐゴシック"/>
                <a:cs typeface="ＭＳ Ｐゴシック"/>
              </a:rPr>
              <a:t>FIELD SALES FORCE</a:t>
            </a:r>
            <a:endParaRPr lang="en-US" sz="2800" b="1" dirty="0">
              <a:latin typeface="+mj-lt"/>
              <a:ea typeface="ＭＳ Ｐゴシック"/>
              <a:cs typeface="ＭＳ Ｐゴシック"/>
            </a:endParaRPr>
          </a:p>
          <a:p>
            <a:pPr defTabSz="456437">
              <a:defRPr/>
            </a:pPr>
            <a:endParaRPr lang="en-US" sz="2800" b="1" dirty="0">
              <a:latin typeface="+mj-lt"/>
              <a:ea typeface="ＭＳ Ｐゴシック"/>
              <a:cs typeface="ＭＳ Ｐゴシック"/>
            </a:endParaRPr>
          </a:p>
        </p:txBody>
      </p:sp>
      <p:sp>
        <p:nvSpPr>
          <p:cNvPr id="6" name="Text Box 6"/>
          <p:cNvSpPr txBox="1">
            <a:spLocks noChangeArrowheads="1"/>
          </p:cNvSpPr>
          <p:nvPr/>
        </p:nvSpPr>
        <p:spPr bwMode="auto">
          <a:xfrm>
            <a:off x="3303588" y="2033404"/>
            <a:ext cx="5777652" cy="1323429"/>
          </a:xfrm>
          <a:prstGeom prst="rect">
            <a:avLst/>
          </a:prstGeom>
          <a:noFill/>
          <a:ln w="9525">
            <a:noFill/>
            <a:miter lim="800000"/>
            <a:headEnd/>
            <a:tailEnd/>
          </a:ln>
        </p:spPr>
        <p:txBody>
          <a:bodyPr wrap="square" lIns="91428" tIns="45715" rIns="91428" bIns="45715">
            <a:spAutoFit/>
          </a:bodyPr>
          <a:lstStyle/>
          <a:p>
            <a:pPr defTabSz="456437">
              <a:defRPr/>
            </a:pPr>
            <a:r>
              <a:rPr lang="en-US" b="1" dirty="0">
                <a:latin typeface="+mj-lt"/>
                <a:ea typeface="ＭＳ Ｐゴシック"/>
                <a:cs typeface="ＭＳ Ｐゴシック"/>
              </a:rPr>
              <a:t>CHALLENGE</a:t>
            </a:r>
            <a:br>
              <a:rPr lang="en-US" b="1" dirty="0">
                <a:latin typeface="+mj-lt"/>
                <a:ea typeface="ＭＳ Ｐゴシック"/>
                <a:cs typeface="ＭＳ Ｐゴシック"/>
              </a:rPr>
            </a:br>
            <a:r>
              <a:rPr lang="en-US" dirty="0">
                <a:latin typeface="+mj-lt"/>
                <a:ea typeface="ＭＳ Ｐゴシック"/>
                <a:cs typeface="ＭＳ Ｐゴシック"/>
              </a:rPr>
              <a:t>To </a:t>
            </a:r>
            <a:r>
              <a:rPr lang="en-US" dirty="0" smtClean="0">
                <a:latin typeface="+mj-lt"/>
                <a:ea typeface="ＭＳ Ｐゴシック"/>
                <a:cs typeface="ＭＳ Ｐゴシック"/>
              </a:rPr>
              <a:t>provide near real-time access to business critical information, including opportunities, leads, account information and pipeline analysis </a:t>
            </a:r>
            <a:endParaRPr lang="en-US" sz="1600" dirty="0">
              <a:latin typeface="+mj-lt"/>
              <a:ea typeface="ＭＳ Ｐゴシック"/>
              <a:cs typeface="ＭＳ Ｐゴシック"/>
            </a:endParaRPr>
          </a:p>
        </p:txBody>
      </p:sp>
      <p:sp>
        <p:nvSpPr>
          <p:cNvPr id="12" name="Text Box 15"/>
          <p:cNvSpPr txBox="1">
            <a:spLocks noChangeArrowheads="1"/>
          </p:cNvSpPr>
          <p:nvPr/>
        </p:nvSpPr>
        <p:spPr bwMode="auto">
          <a:xfrm>
            <a:off x="3303588" y="3638883"/>
            <a:ext cx="5928853" cy="1892816"/>
          </a:xfrm>
          <a:prstGeom prst="rect">
            <a:avLst/>
          </a:prstGeom>
          <a:noFill/>
          <a:ln w="9525">
            <a:noFill/>
            <a:miter lim="800000"/>
            <a:headEnd/>
            <a:tailEnd/>
          </a:ln>
        </p:spPr>
        <p:txBody>
          <a:bodyPr wrap="square" lIns="91428" tIns="45715" rIns="91428" bIns="45715">
            <a:spAutoFit/>
          </a:bodyPr>
          <a:lstStyle/>
          <a:p>
            <a:pPr marL="171344" indent="-171344" defTabSz="456437">
              <a:lnSpc>
                <a:spcPct val="85000"/>
              </a:lnSpc>
              <a:spcBef>
                <a:spcPct val="20000"/>
              </a:spcBef>
              <a:defRPr/>
            </a:pPr>
            <a:r>
              <a:rPr lang="en-US" b="1" dirty="0" smtClean="0">
                <a:latin typeface="+mj-lt"/>
                <a:ea typeface="ＭＳ Ｐゴシック"/>
                <a:cs typeface="ＭＳ Ｐゴシック"/>
              </a:rPr>
              <a:t>TYPICAL RESULTS</a:t>
            </a:r>
            <a:endParaRPr lang="en-US" b="1" dirty="0">
              <a:latin typeface="+mj-lt"/>
              <a:ea typeface="ＭＳ Ｐゴシック"/>
              <a:cs typeface="ＭＳ Ｐゴシック"/>
            </a:endParaRPr>
          </a:p>
          <a:p>
            <a:pPr marL="171344" indent="-171344" defTabSz="456437">
              <a:buFont typeface="Arial" pitchFamily="34" charset="0"/>
              <a:buChar char="•"/>
              <a:defRPr/>
            </a:pPr>
            <a:r>
              <a:rPr lang="en-US" dirty="0" smtClean="0">
                <a:latin typeface="+mj-lt"/>
                <a:ea typeface="ＭＳ Ｐゴシック"/>
                <a:cs typeface="ＭＳ Ｐゴシック"/>
              </a:rPr>
              <a:t>Increased productivity and effectiveness</a:t>
            </a:r>
          </a:p>
          <a:p>
            <a:pPr marL="171344" indent="-171344" defTabSz="456437">
              <a:buFont typeface="Arial" pitchFamily="34" charset="0"/>
              <a:buChar char="•"/>
              <a:defRPr/>
            </a:pPr>
            <a:r>
              <a:rPr lang="en-US" dirty="0" smtClean="0">
                <a:latin typeface="+mj-lt"/>
                <a:ea typeface="ＭＳ Ｐゴシック"/>
                <a:cs typeface="ＭＳ Ｐゴシック"/>
              </a:rPr>
              <a:t>Increased value and ROI of CRM</a:t>
            </a:r>
          </a:p>
          <a:p>
            <a:pPr marL="171344" indent="-171344" defTabSz="456437">
              <a:buFont typeface="Arial" pitchFamily="34" charset="0"/>
              <a:buChar char="•"/>
              <a:defRPr/>
            </a:pPr>
            <a:r>
              <a:rPr lang="en-US" dirty="0" smtClean="0">
                <a:latin typeface="+mj-lt"/>
                <a:ea typeface="ＭＳ Ｐゴシック"/>
                <a:cs typeface="ＭＳ Ｐゴシック"/>
              </a:rPr>
              <a:t>Shortened sales cycles</a:t>
            </a:r>
          </a:p>
          <a:p>
            <a:pPr marL="171344" indent="-171344" defTabSz="456437">
              <a:buFont typeface="Arial" pitchFamily="34" charset="0"/>
              <a:buChar char="•"/>
              <a:defRPr/>
            </a:pPr>
            <a:r>
              <a:rPr lang="en-US" dirty="0" smtClean="0">
                <a:latin typeface="+mj-lt"/>
                <a:ea typeface="ＭＳ Ｐゴシック"/>
                <a:cs typeface="ＭＳ Ｐゴシック"/>
              </a:rPr>
              <a:t>Increased customer satisfaction</a:t>
            </a:r>
          </a:p>
          <a:p>
            <a:pPr marL="171344" indent="-171344" defTabSz="456437">
              <a:buFont typeface="Arial" pitchFamily="34" charset="0"/>
              <a:buChar char="•"/>
              <a:defRPr/>
            </a:pPr>
            <a:r>
              <a:rPr lang="en-US" dirty="0" smtClean="0">
                <a:latin typeface="+mj-lt"/>
                <a:ea typeface="ＭＳ Ｐゴシック"/>
                <a:cs typeface="ＭＳ Ｐゴシック"/>
              </a:rPr>
              <a:t>Increased employee satisfaction</a:t>
            </a:r>
            <a:endParaRPr lang="en-US" dirty="0">
              <a:latin typeface="+mj-lt"/>
              <a:ea typeface="ＭＳ Ｐゴシック"/>
              <a:cs typeface="ＭＳ Ｐゴシック"/>
            </a:endParaRPr>
          </a:p>
        </p:txBody>
      </p:sp>
      <p:pic>
        <p:nvPicPr>
          <p:cNvPr id="142338" name="Picture 2"/>
          <p:cNvPicPr>
            <a:picLocks noChangeAspect="1" noChangeArrowheads="1"/>
          </p:cNvPicPr>
          <p:nvPr/>
        </p:nvPicPr>
        <p:blipFill>
          <a:blip r:embed="rId3" cstate="print"/>
          <a:srcRect/>
          <a:stretch>
            <a:fillRect/>
          </a:stretch>
        </p:blipFill>
        <p:spPr bwMode="auto">
          <a:xfrm>
            <a:off x="563563" y="1519572"/>
            <a:ext cx="2230436" cy="3324224"/>
          </a:xfrm>
          <a:prstGeom prst="rect">
            <a:avLst/>
          </a:prstGeom>
          <a:noFill/>
          <a:ln w="9525">
            <a:noFill/>
            <a:miter lim="800000"/>
            <a:headEnd/>
            <a:tailEnd/>
          </a:ln>
        </p:spPr>
      </p:pic>
      <p:grpSp>
        <p:nvGrpSpPr>
          <p:cNvPr id="18" name="Group 17"/>
          <p:cNvGrpSpPr/>
          <p:nvPr/>
        </p:nvGrpSpPr>
        <p:grpSpPr>
          <a:xfrm>
            <a:off x="3006830" y="1537851"/>
            <a:ext cx="137160" cy="4234632"/>
            <a:chOff x="2838525" y="1828800"/>
            <a:chExt cx="137670" cy="3638550"/>
          </a:xfrm>
        </p:grpSpPr>
        <p:sp>
          <p:nvSpPr>
            <p:cNvPr id="19" name="Rectangle 8"/>
            <p:cNvSpPr>
              <a:spLocks noChangeArrowheads="1"/>
            </p:cNvSpPr>
            <p:nvPr/>
          </p:nvSpPr>
          <p:spPr bwMode="auto">
            <a:xfrm>
              <a:off x="2838525" y="1828800"/>
              <a:ext cx="137670" cy="914400"/>
            </a:xfrm>
            <a:prstGeom prst="rect">
              <a:avLst/>
            </a:prstGeom>
            <a:solidFill>
              <a:schemeClr val="accent1"/>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20" name="Rectangle 9"/>
            <p:cNvSpPr>
              <a:spLocks noChangeArrowheads="1"/>
            </p:cNvSpPr>
            <p:nvPr/>
          </p:nvSpPr>
          <p:spPr bwMode="auto">
            <a:xfrm>
              <a:off x="2838525" y="2736850"/>
              <a:ext cx="137670" cy="914400"/>
            </a:xfrm>
            <a:prstGeom prst="rect">
              <a:avLst/>
            </a:prstGeom>
            <a:solidFill>
              <a:srgbClr val="E37222"/>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21" name="Rectangle 10"/>
            <p:cNvSpPr>
              <a:spLocks noChangeArrowheads="1"/>
            </p:cNvSpPr>
            <p:nvPr/>
          </p:nvSpPr>
          <p:spPr bwMode="auto">
            <a:xfrm>
              <a:off x="2838525" y="3644900"/>
              <a:ext cx="137670" cy="914400"/>
            </a:xfrm>
            <a:prstGeom prst="rect">
              <a:avLst/>
            </a:prstGeom>
            <a:solidFill>
              <a:srgbClr val="98C6EA"/>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sp>
          <p:nvSpPr>
            <p:cNvPr id="22" name="Rectangle 11"/>
            <p:cNvSpPr>
              <a:spLocks noChangeArrowheads="1"/>
            </p:cNvSpPr>
            <p:nvPr/>
          </p:nvSpPr>
          <p:spPr bwMode="auto">
            <a:xfrm>
              <a:off x="2838780" y="4552950"/>
              <a:ext cx="137160" cy="914400"/>
            </a:xfrm>
            <a:prstGeom prst="rect">
              <a:avLst/>
            </a:prstGeom>
            <a:solidFill>
              <a:srgbClr val="A0B400"/>
            </a:solidFill>
            <a:ln w="9525">
              <a:noFill/>
              <a:miter lim="800000"/>
              <a:headEnd/>
              <a:tailEnd/>
            </a:ln>
          </p:spPr>
          <p:txBody>
            <a:bodyPr wrap="none" anchor="ctr"/>
            <a:lstStyle/>
            <a:p>
              <a:pPr defTabSz="456437">
                <a:defRPr/>
              </a:pPr>
              <a:endParaRPr lang="en-US" dirty="0">
                <a:latin typeface="+mj-lt"/>
                <a:ea typeface="ＭＳ Ｐゴシック"/>
                <a:cs typeface="ＭＳ Ｐゴシック"/>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But…Where is the Innovation? </a:t>
            </a:r>
            <a:endParaRPr lang="en-US" dirty="0"/>
          </a:p>
        </p:txBody>
      </p:sp>
      <p:sp>
        <p:nvSpPr>
          <p:cNvPr id="5" name="Content Placeholder 4"/>
          <p:cNvSpPr>
            <a:spLocks noGrp="1"/>
          </p:cNvSpPr>
          <p:nvPr>
            <p:ph idx="4294967295"/>
          </p:nvPr>
        </p:nvSpPr>
        <p:spPr>
          <a:xfrm>
            <a:off x="457200" y="1942712"/>
            <a:ext cx="4114800" cy="1143000"/>
          </a:xfrm>
        </p:spPr>
        <p:txBody>
          <a:bodyPr/>
          <a:lstStyle/>
          <a:p>
            <a:pPr marL="0" indent="0">
              <a:lnSpc>
                <a:spcPct val="100000"/>
              </a:lnSpc>
              <a:spcBef>
                <a:spcPts val="0"/>
              </a:spcBef>
              <a:buNone/>
            </a:pPr>
            <a:r>
              <a:rPr lang="en-US" sz="2200" dirty="0" smtClean="0"/>
              <a:t>Most enterprises view mobility simply as a way to extend existing applications to the mobile edge</a:t>
            </a:r>
          </a:p>
          <a:p>
            <a:pPr marL="0">
              <a:lnSpc>
                <a:spcPct val="100000"/>
              </a:lnSpc>
              <a:spcBef>
                <a:spcPts val="0"/>
              </a:spcBef>
              <a:buNone/>
            </a:pPr>
            <a:endParaRPr lang="en-US" sz="2200" dirty="0" smtClean="0"/>
          </a:p>
          <a:p>
            <a:pPr marL="0">
              <a:lnSpc>
                <a:spcPct val="100000"/>
              </a:lnSpc>
              <a:spcBef>
                <a:spcPts val="0"/>
              </a:spcBef>
              <a:buNone/>
            </a:pPr>
            <a:endParaRPr lang="en-US" sz="2200" dirty="0" smtClean="0"/>
          </a:p>
          <a:p>
            <a:pPr marL="0">
              <a:lnSpc>
                <a:spcPct val="100000"/>
              </a:lnSpc>
              <a:spcBef>
                <a:spcPts val="0"/>
              </a:spcBef>
              <a:buNone/>
            </a:pPr>
            <a:endParaRPr lang="en-US" sz="2200" dirty="0" smtClean="0"/>
          </a:p>
          <a:p>
            <a:pPr marL="0">
              <a:lnSpc>
                <a:spcPct val="100000"/>
              </a:lnSpc>
              <a:spcBef>
                <a:spcPts val="0"/>
              </a:spcBef>
              <a:buNone/>
            </a:pPr>
            <a:endParaRPr lang="en-US" sz="2200" dirty="0" smtClean="0"/>
          </a:p>
          <a:p>
            <a:pPr marL="0">
              <a:lnSpc>
                <a:spcPct val="100000"/>
              </a:lnSpc>
              <a:spcBef>
                <a:spcPts val="0"/>
              </a:spcBef>
              <a:buNone/>
            </a:pPr>
            <a:endParaRPr lang="en-US" sz="2200" dirty="0" smtClean="0"/>
          </a:p>
          <a:p>
            <a:pPr marL="0">
              <a:lnSpc>
                <a:spcPct val="100000"/>
              </a:lnSpc>
              <a:spcBef>
                <a:spcPts val="0"/>
              </a:spcBef>
              <a:buNone/>
            </a:pPr>
            <a:endParaRPr lang="en-US" sz="2200" dirty="0"/>
          </a:p>
        </p:txBody>
      </p:sp>
      <p:sp>
        <p:nvSpPr>
          <p:cNvPr id="7" name="Rectangle 6"/>
          <p:cNvSpPr/>
          <p:nvPr/>
        </p:nvSpPr>
        <p:spPr>
          <a:xfrm>
            <a:off x="4800600" y="1256912"/>
            <a:ext cx="3886200" cy="830997"/>
          </a:xfrm>
          <a:prstGeom prst="rect">
            <a:avLst/>
          </a:prstGeom>
          <a:noFill/>
        </p:spPr>
        <p:txBody>
          <a:bodyPr wrap="square">
            <a:spAutoFit/>
          </a:bodyPr>
          <a:lstStyle/>
          <a:p>
            <a:pPr>
              <a:defRPr/>
            </a:pPr>
            <a:r>
              <a:rPr lang="en-US" sz="4800" b="1" dirty="0" smtClean="0">
                <a:ln w="12700">
                  <a:noFill/>
                  <a:prstDash val="solid"/>
                </a:ln>
                <a:solidFill>
                  <a:srgbClr val="A0B400"/>
                </a:solidFill>
                <a:effectLst>
                  <a:outerShdw blurRad="41275" dist="20320" dir="1800000" algn="tl" rotWithShape="0">
                    <a:srgbClr val="000000">
                      <a:alpha val="40000"/>
                    </a:srgbClr>
                  </a:outerShdw>
                </a:effectLst>
              </a:rPr>
              <a:t>Tomorrow</a:t>
            </a:r>
            <a:endParaRPr lang="en-US" sz="4800" b="1" dirty="0">
              <a:ln w="12700">
                <a:noFill/>
                <a:prstDash val="solid"/>
              </a:ln>
              <a:solidFill>
                <a:srgbClr val="A0B400"/>
              </a:solidFill>
              <a:effectLst>
                <a:outerShdw blurRad="41275" dist="20320" dir="1800000" algn="tl" rotWithShape="0">
                  <a:srgbClr val="000000">
                    <a:alpha val="40000"/>
                  </a:srgbClr>
                </a:outerShdw>
              </a:effectLst>
            </a:endParaRPr>
          </a:p>
        </p:txBody>
      </p:sp>
      <p:sp>
        <p:nvSpPr>
          <p:cNvPr id="8" name="Rectangle 7"/>
          <p:cNvSpPr/>
          <p:nvPr/>
        </p:nvSpPr>
        <p:spPr>
          <a:xfrm>
            <a:off x="457200" y="1256912"/>
            <a:ext cx="3886200" cy="830997"/>
          </a:xfrm>
          <a:prstGeom prst="rect">
            <a:avLst/>
          </a:prstGeom>
          <a:noFill/>
        </p:spPr>
        <p:txBody>
          <a:bodyPr wrap="square">
            <a:spAutoFit/>
          </a:bodyPr>
          <a:lstStyle/>
          <a:p>
            <a:pPr>
              <a:defRPr/>
            </a:pPr>
            <a:r>
              <a:rPr lang="en-US" sz="4800" b="1" dirty="0" smtClean="0">
                <a:ln w="12700">
                  <a:noFill/>
                  <a:prstDash val="solid"/>
                </a:ln>
                <a:solidFill>
                  <a:srgbClr val="009FDA"/>
                </a:solidFill>
                <a:effectLst>
                  <a:outerShdw blurRad="41275" dist="20320" dir="1800000" algn="tl" rotWithShape="0">
                    <a:srgbClr val="000000">
                      <a:alpha val="40000"/>
                    </a:srgbClr>
                  </a:outerShdw>
                </a:effectLst>
              </a:rPr>
              <a:t>Today</a:t>
            </a:r>
            <a:endParaRPr lang="en-US" sz="4800" b="1" dirty="0">
              <a:ln w="12700">
                <a:noFill/>
                <a:prstDash val="solid"/>
              </a:ln>
              <a:solidFill>
                <a:srgbClr val="009FDA"/>
              </a:solidFill>
              <a:effectLst>
                <a:outerShdw blurRad="41275" dist="20320" dir="1800000" algn="tl" rotWithShape="0">
                  <a:srgbClr val="000000">
                    <a:alpha val="40000"/>
                  </a:srgbClr>
                </a:outerShdw>
              </a:effectLst>
            </a:endParaRPr>
          </a:p>
        </p:txBody>
      </p:sp>
      <p:pic>
        <p:nvPicPr>
          <p:cNvPr id="146435" name="Picture 3"/>
          <p:cNvPicPr>
            <a:picLocks noChangeAspect="1" noChangeArrowheads="1"/>
          </p:cNvPicPr>
          <p:nvPr/>
        </p:nvPicPr>
        <p:blipFill>
          <a:blip r:embed="rId3" cstate="print"/>
          <a:srcRect/>
          <a:stretch>
            <a:fillRect/>
          </a:stretch>
        </p:blipFill>
        <p:spPr bwMode="auto">
          <a:xfrm>
            <a:off x="4903788" y="3276600"/>
            <a:ext cx="2743200" cy="2752997"/>
          </a:xfrm>
          <a:prstGeom prst="rect">
            <a:avLst/>
          </a:prstGeom>
          <a:noFill/>
          <a:ln w="9525">
            <a:solidFill>
              <a:schemeClr val="bg2"/>
            </a:solidFill>
            <a:miter lim="800000"/>
            <a:headEnd/>
            <a:tailEnd/>
          </a:ln>
        </p:spPr>
      </p:pic>
      <p:sp>
        <p:nvSpPr>
          <p:cNvPr id="10" name="Rectangle 9"/>
          <p:cNvSpPr/>
          <p:nvPr/>
        </p:nvSpPr>
        <p:spPr>
          <a:xfrm>
            <a:off x="4800600" y="1942712"/>
            <a:ext cx="4038600" cy="1143000"/>
          </a:xfrm>
          <a:prstGeom prst="rect">
            <a:avLst/>
          </a:prstGeom>
        </p:spPr>
        <p:txBody>
          <a:bodyPr wrap="square">
            <a:spAutoFit/>
          </a:bodyPr>
          <a:lstStyle/>
          <a:p>
            <a:pPr marL="0">
              <a:spcBef>
                <a:spcPts val="0"/>
              </a:spcBef>
              <a:buNone/>
            </a:pPr>
            <a:r>
              <a:rPr lang="en-US" sz="2200" dirty="0" smtClean="0"/>
              <a:t>Fundamentally change existing business processes by harnessing the power of mobile devices </a:t>
            </a:r>
          </a:p>
        </p:txBody>
      </p:sp>
      <p:sp>
        <p:nvSpPr>
          <p:cNvPr id="9" name="Right Arrow 8"/>
          <p:cNvSpPr/>
          <p:nvPr/>
        </p:nvSpPr>
        <p:spPr bwMode="auto">
          <a:xfrm>
            <a:off x="3657600" y="4267200"/>
            <a:ext cx="914400" cy="685800"/>
          </a:xfrm>
          <a:prstGeom prst="rightArrow">
            <a:avLst/>
          </a:prstGeom>
          <a:gradFill>
            <a:gsLst>
              <a:gs pos="0">
                <a:srgbClr val="A0B400"/>
              </a:gs>
              <a:gs pos="100000">
                <a:srgbClr val="009FDA"/>
              </a:gs>
            </a:gsLst>
            <a:lin ang="10800000" scaled="1"/>
          </a:gradFill>
          <a:ln w="1270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90000"/>
              </a:lnSpc>
              <a:spcBef>
                <a:spcPct val="50000"/>
              </a:spcBef>
              <a:spcAft>
                <a:spcPct val="30000"/>
              </a:spcAft>
              <a:buClrTx/>
              <a:buSzTx/>
              <a:buFontTx/>
              <a:buNone/>
              <a:tabLst/>
            </a:pPr>
            <a:endParaRPr kumimoji="0" lang="en-US" sz="2000" b="0" i="0" u="none" strike="noStrike" cap="none" normalizeH="0" baseline="0" smtClean="0">
              <a:ln>
                <a:noFill/>
              </a:ln>
              <a:solidFill>
                <a:srgbClr val="1C1C1C"/>
              </a:solidFill>
              <a:effectLst/>
              <a:latin typeface="Calibri" pitchFamily="34" charset="0"/>
            </a:endParaRPr>
          </a:p>
        </p:txBody>
      </p:sp>
      <p:pic>
        <p:nvPicPr>
          <p:cNvPr id="11" name="Picture 3"/>
          <p:cNvPicPr>
            <a:picLocks noChangeAspect="1" noChangeArrowheads="1"/>
          </p:cNvPicPr>
          <p:nvPr/>
        </p:nvPicPr>
        <p:blipFill>
          <a:blip r:embed="rId4" cstate="print"/>
          <a:srcRect l="4855" r="29456"/>
          <a:stretch>
            <a:fillRect/>
          </a:stretch>
        </p:blipFill>
        <p:spPr bwMode="auto">
          <a:xfrm>
            <a:off x="563563" y="3290888"/>
            <a:ext cx="2749550" cy="2743200"/>
          </a:xfrm>
          <a:prstGeom prst="rect">
            <a:avLst/>
          </a:prstGeom>
          <a:noFill/>
          <a:ln w="9525">
            <a:solidFill>
              <a:srgbClr val="80808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9167" r="5833"/>
          <a:stretch>
            <a:fillRect/>
          </a:stretch>
        </p:blipFill>
        <p:spPr bwMode="auto">
          <a:xfrm>
            <a:off x="-1" y="1219200"/>
            <a:ext cx="9144001" cy="4861995"/>
          </a:xfrm>
          <a:prstGeom prst="rect">
            <a:avLst/>
          </a:prstGeom>
          <a:noFill/>
          <a:ln w="9525">
            <a:noFill/>
            <a:miter lim="800000"/>
            <a:headEnd/>
            <a:tailEnd/>
          </a:ln>
          <a:effectLst/>
        </p:spPr>
      </p:pic>
      <p:sp>
        <p:nvSpPr>
          <p:cNvPr id="6" name="Rectangle 5"/>
          <p:cNvSpPr/>
          <p:nvPr/>
        </p:nvSpPr>
        <p:spPr bwMode="auto">
          <a:xfrm>
            <a:off x="0" y="1219200"/>
            <a:ext cx="9144000" cy="4876800"/>
          </a:xfrm>
          <a:prstGeom prst="rect">
            <a:avLst/>
          </a:prstGeom>
          <a:gradFill flip="none" rotWithShape="1">
            <a:gsLst>
              <a:gs pos="0">
                <a:schemeClr val="bg1"/>
              </a:gs>
              <a:gs pos="100000">
                <a:srgbClr val="FFFFFF">
                  <a:alpha val="39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90000"/>
              </a:lnSpc>
              <a:spcBef>
                <a:spcPct val="50000"/>
              </a:spcBef>
              <a:spcAft>
                <a:spcPct val="30000"/>
              </a:spcAft>
              <a:buClrTx/>
              <a:buSzTx/>
              <a:buFontTx/>
              <a:buNone/>
              <a:tabLst/>
            </a:pPr>
            <a:endParaRPr kumimoji="0" lang="en-US" sz="2000" b="0" i="0" u="none" strike="noStrike" cap="none" normalizeH="0" baseline="0" smtClean="0">
              <a:ln>
                <a:noFill/>
              </a:ln>
              <a:solidFill>
                <a:srgbClr val="1C1C1C"/>
              </a:solidFill>
              <a:effectLst/>
              <a:latin typeface="Calibri" pitchFamily="34" charset="0"/>
            </a:endParaRPr>
          </a:p>
        </p:txBody>
      </p:sp>
      <p:sp>
        <p:nvSpPr>
          <p:cNvPr id="2" name="Title 1"/>
          <p:cNvSpPr>
            <a:spLocks noGrp="1"/>
          </p:cNvSpPr>
          <p:nvPr>
            <p:ph type="title"/>
          </p:nvPr>
        </p:nvSpPr>
        <p:spPr/>
        <p:txBody>
          <a:bodyPr/>
          <a:lstStyle/>
          <a:p>
            <a:r>
              <a:rPr lang="en-US" dirty="0" smtClean="0"/>
              <a:t>The “Green Field” Approach</a:t>
            </a:r>
            <a:endParaRPr lang="en-US" dirty="0"/>
          </a:p>
        </p:txBody>
      </p:sp>
      <p:sp>
        <p:nvSpPr>
          <p:cNvPr id="3" name="Content Placeholder 2"/>
          <p:cNvSpPr>
            <a:spLocks noGrp="1"/>
          </p:cNvSpPr>
          <p:nvPr>
            <p:ph idx="1"/>
          </p:nvPr>
        </p:nvSpPr>
        <p:spPr>
          <a:xfrm>
            <a:off x="457200" y="2071688"/>
            <a:ext cx="8229600" cy="4024312"/>
          </a:xfrm>
        </p:spPr>
        <p:txBody>
          <a:bodyPr/>
          <a:lstStyle/>
          <a:p>
            <a:pPr marL="457200" indent="-457200">
              <a:buFont typeface="+mj-lt"/>
              <a:buAutoNum type="arabicPeriod"/>
            </a:pPr>
            <a:r>
              <a:rPr lang="en-US" b="1" dirty="0" smtClean="0"/>
              <a:t>Think across the entire enterprise</a:t>
            </a:r>
          </a:p>
          <a:p>
            <a:pPr lvl="1"/>
            <a:r>
              <a:rPr lang="en-US" dirty="0" smtClean="0"/>
              <a:t>Who could mobility impact and how?</a:t>
            </a:r>
          </a:p>
          <a:p>
            <a:pPr marL="457200" indent="-457200">
              <a:buFont typeface="+mj-lt"/>
              <a:buAutoNum type="arabicPeriod" startAt="2"/>
            </a:pPr>
            <a:r>
              <a:rPr lang="en-US" b="1" dirty="0" smtClean="0"/>
              <a:t>Take inventory</a:t>
            </a:r>
          </a:p>
          <a:p>
            <a:pPr lvl="1"/>
            <a:r>
              <a:rPr lang="en-US" dirty="0" smtClean="0"/>
              <a:t>List all applications and processes currently in use, along with the size of the user base and frequency of use</a:t>
            </a:r>
          </a:p>
          <a:p>
            <a:pPr marL="457200" indent="-457200">
              <a:buFont typeface="+mj-lt"/>
              <a:buAutoNum type="arabicPeriod" startAt="3"/>
            </a:pPr>
            <a:r>
              <a:rPr lang="en-US" b="1" dirty="0" smtClean="0"/>
              <a:t>Learn</a:t>
            </a:r>
          </a:p>
          <a:p>
            <a:pPr lvl="1"/>
            <a:r>
              <a:rPr lang="en-US" dirty="0" smtClean="0"/>
              <a:t>Observe a “day in the life” of employees and visualize how that could be impacted by mobility</a:t>
            </a:r>
          </a:p>
          <a:p>
            <a:pPr>
              <a:buFont typeface="Calibri" pitchFamily="34" charset="0"/>
              <a:buChar cha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D2135 SybasePPT_2003_Mar 27-09">
  <a:themeElements>
    <a:clrScheme name="SYSD2135 SybasePPT_2003_Mar 27-09 15">
      <a:dk1>
        <a:srgbClr val="1C1C1C"/>
      </a:dk1>
      <a:lt1>
        <a:srgbClr val="FFFFFF"/>
      </a:lt1>
      <a:dk2>
        <a:srgbClr val="003768"/>
      </a:dk2>
      <a:lt2>
        <a:srgbClr val="808080"/>
      </a:lt2>
      <a:accent1>
        <a:srgbClr val="003768"/>
      </a:accent1>
      <a:accent2>
        <a:srgbClr val="009FDA"/>
      </a:accent2>
      <a:accent3>
        <a:srgbClr val="FFFFFF"/>
      </a:accent3>
      <a:accent4>
        <a:srgbClr val="161616"/>
      </a:accent4>
      <a:accent5>
        <a:srgbClr val="AAAEB9"/>
      </a:accent5>
      <a:accent6>
        <a:srgbClr val="0090C5"/>
      </a:accent6>
      <a:hlink>
        <a:srgbClr val="A0B400"/>
      </a:hlink>
      <a:folHlink>
        <a:srgbClr val="98C6EA"/>
      </a:folHlink>
    </a:clrScheme>
    <a:fontScheme name="SYSD2135 SybasePPT_2003_Mar 27-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91440" rIns="91440" bIns="9144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30000"/>
          </a:spcAft>
          <a:buClrTx/>
          <a:buSzTx/>
          <a:buFontTx/>
          <a:buNone/>
          <a:tabLst/>
          <a:defRPr kumimoji="0" lang="en-US" sz="2000" b="0" i="0" u="none" strike="noStrike" cap="none" normalizeH="0" baseline="0" smtClean="0">
            <a:ln>
              <a:noFill/>
            </a:ln>
            <a:solidFill>
              <a:srgbClr val="1C1C1C"/>
            </a:solidFill>
            <a:effectLst/>
            <a:latin typeface="Calibri"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91440" rIns="91440" bIns="9144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30000"/>
          </a:spcAft>
          <a:buClrTx/>
          <a:buSzTx/>
          <a:buFontTx/>
          <a:buNone/>
          <a:tabLst/>
          <a:defRPr kumimoji="0" lang="en-US" sz="2000" b="0" i="0" u="none" strike="noStrike" cap="none" normalizeH="0" baseline="0" smtClean="0">
            <a:ln>
              <a:noFill/>
            </a:ln>
            <a:solidFill>
              <a:srgbClr val="1C1C1C"/>
            </a:solidFill>
            <a:effectLst/>
            <a:latin typeface="Calibri" pitchFamily="34" charset="0"/>
          </a:defRPr>
        </a:defPPr>
      </a:lstStyle>
    </a:lnDef>
  </a:objectDefaults>
  <a:extraClrSchemeLst>
    <a:extraClrScheme>
      <a:clrScheme name="SYSD2135 SybasePPT_2003_Mar 27-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YSD2135 SybasePPT_2003_Mar 27-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YSD2135 SybasePPT_2003_Mar 27-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YSD2135 SybasePPT_2003_Mar 27-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YSD2135 SybasePPT_2003_Mar 27-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YSD2135 SybasePPT_2003_Mar 27-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YSD2135 SybasePPT_2003_Mar 27-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YSD2135 SybasePPT_2003_Mar 27-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YSD2135 SybasePPT_2003_Mar 27-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YSD2135 SybasePPT_2003_Mar 27-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YSD2135 SybasePPT_2003_Mar 27-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YSD2135 SybasePPT_2003_Mar 27-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YSD2135 SybasePPT_2003_Mar 27-09 13">
        <a:dk1>
          <a:srgbClr val="1C1C1C"/>
        </a:dk1>
        <a:lt1>
          <a:srgbClr val="FFFFFF"/>
        </a:lt1>
        <a:dk2>
          <a:srgbClr val="003768"/>
        </a:dk2>
        <a:lt2>
          <a:srgbClr val="808080"/>
        </a:lt2>
        <a:accent1>
          <a:srgbClr val="E37222"/>
        </a:accent1>
        <a:accent2>
          <a:srgbClr val="A0B400"/>
        </a:accent2>
        <a:accent3>
          <a:srgbClr val="FFFFFF"/>
        </a:accent3>
        <a:accent4>
          <a:srgbClr val="161616"/>
        </a:accent4>
        <a:accent5>
          <a:srgbClr val="EFBCAB"/>
        </a:accent5>
        <a:accent6>
          <a:srgbClr val="91A300"/>
        </a:accent6>
        <a:hlink>
          <a:srgbClr val="009FDA"/>
        </a:hlink>
        <a:folHlink>
          <a:srgbClr val="98C6EA"/>
        </a:folHlink>
      </a:clrScheme>
      <a:clrMap bg1="lt1" tx1="dk1" bg2="lt2" tx2="dk2" accent1="accent1" accent2="accent2" accent3="accent3" accent4="accent4" accent5="accent5" accent6="accent6" hlink="hlink" folHlink="folHlink"/>
    </a:extraClrScheme>
    <a:extraClrScheme>
      <a:clrScheme name="SYSD2135 SybasePPT_2003_Mar 27-09 14">
        <a:dk1>
          <a:srgbClr val="1C1C1C"/>
        </a:dk1>
        <a:lt1>
          <a:srgbClr val="FFFFFF"/>
        </a:lt1>
        <a:dk2>
          <a:srgbClr val="003768"/>
        </a:dk2>
        <a:lt2>
          <a:srgbClr val="808080"/>
        </a:lt2>
        <a:accent1>
          <a:srgbClr val="003768"/>
        </a:accent1>
        <a:accent2>
          <a:srgbClr val="A0B400"/>
        </a:accent2>
        <a:accent3>
          <a:srgbClr val="FFFFFF"/>
        </a:accent3>
        <a:accent4>
          <a:srgbClr val="161616"/>
        </a:accent4>
        <a:accent5>
          <a:srgbClr val="AAAEB9"/>
        </a:accent5>
        <a:accent6>
          <a:srgbClr val="91A300"/>
        </a:accent6>
        <a:hlink>
          <a:srgbClr val="009FDA"/>
        </a:hlink>
        <a:folHlink>
          <a:srgbClr val="98C6EA"/>
        </a:folHlink>
      </a:clrScheme>
      <a:clrMap bg1="lt1" tx1="dk1" bg2="lt2" tx2="dk2" accent1="accent1" accent2="accent2" accent3="accent3" accent4="accent4" accent5="accent5" accent6="accent6" hlink="hlink" folHlink="folHlink"/>
    </a:extraClrScheme>
    <a:extraClrScheme>
      <a:clrScheme name="SYSD2135 SybasePPT_2003_Mar 27-09 15">
        <a:dk1>
          <a:srgbClr val="1C1C1C"/>
        </a:dk1>
        <a:lt1>
          <a:srgbClr val="FFFFFF"/>
        </a:lt1>
        <a:dk2>
          <a:srgbClr val="003768"/>
        </a:dk2>
        <a:lt2>
          <a:srgbClr val="808080"/>
        </a:lt2>
        <a:accent1>
          <a:srgbClr val="003768"/>
        </a:accent1>
        <a:accent2>
          <a:srgbClr val="009FDA"/>
        </a:accent2>
        <a:accent3>
          <a:srgbClr val="FFFFFF"/>
        </a:accent3>
        <a:accent4>
          <a:srgbClr val="161616"/>
        </a:accent4>
        <a:accent5>
          <a:srgbClr val="AAAEB9"/>
        </a:accent5>
        <a:accent6>
          <a:srgbClr val="0090C5"/>
        </a:accent6>
        <a:hlink>
          <a:srgbClr val="A0B400"/>
        </a:hlink>
        <a:folHlink>
          <a:srgbClr val="98C6EA"/>
        </a:folHlink>
      </a:clrScheme>
      <a:clrMap bg1="lt1" tx1="dk1" bg2="lt2" tx2="dk2" accent1="accent1" accent2="accent2" accent3="accent3" accent4="accent4" accent5="accent5" accent6="accent6" hlink="hlink" folHlink="folHlink"/>
    </a:extraClrScheme>
    <a:extraClrScheme>
      <a:clrScheme name="SYSD2135 SybasePPT_2003_Mar 27-09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00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5">
      <a:dk1>
        <a:srgbClr val="1C1C1C"/>
      </a:dk1>
      <a:lt1>
        <a:srgbClr val="FFFFFF"/>
      </a:lt1>
      <a:dk2>
        <a:srgbClr val="003768"/>
      </a:dk2>
      <a:lt2>
        <a:srgbClr val="808080"/>
      </a:lt2>
      <a:accent1>
        <a:srgbClr val="003768"/>
      </a:accent1>
      <a:accent2>
        <a:srgbClr val="009FDA"/>
      </a:accent2>
      <a:accent3>
        <a:srgbClr val="FFFFFF"/>
      </a:accent3>
      <a:accent4>
        <a:srgbClr val="161616"/>
      </a:accent4>
      <a:accent5>
        <a:srgbClr val="AAAEB9"/>
      </a:accent5>
      <a:accent6>
        <a:srgbClr val="0090C5"/>
      </a:accent6>
      <a:hlink>
        <a:srgbClr val="A0B400"/>
      </a:hlink>
      <a:folHlink>
        <a:srgbClr val="98C6EA"/>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91440" rIns="91440" bIns="9144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30000"/>
          </a:spcAft>
          <a:buClrTx/>
          <a:buSzTx/>
          <a:buFontTx/>
          <a:buNone/>
          <a:tabLst/>
          <a:defRPr kumimoji="0" lang="en-US" sz="2000" b="0" i="0" u="none" strike="noStrike" cap="none" normalizeH="0" baseline="0" smtClean="0">
            <a:ln>
              <a:noFill/>
            </a:ln>
            <a:solidFill>
              <a:srgbClr val="1C1C1C"/>
            </a:solidFill>
            <a:effectLst/>
            <a:latin typeface="Calibri"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91440" rIns="91440" bIns="9144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30000"/>
          </a:spcAft>
          <a:buClrTx/>
          <a:buSzTx/>
          <a:buFontTx/>
          <a:buNone/>
          <a:tabLst/>
          <a:defRPr kumimoji="0" lang="en-US" sz="2000" b="0" i="0" u="none" strike="noStrike" cap="none" normalizeH="0" baseline="0" smtClean="0">
            <a:ln>
              <a:noFill/>
            </a:ln>
            <a:solidFill>
              <a:srgbClr val="1C1C1C"/>
            </a:solidFill>
            <a:effectLst/>
            <a:latin typeface="Calibri"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1C1C1C"/>
        </a:dk1>
        <a:lt1>
          <a:srgbClr val="FFFFFF"/>
        </a:lt1>
        <a:dk2>
          <a:srgbClr val="003768"/>
        </a:dk2>
        <a:lt2>
          <a:srgbClr val="808080"/>
        </a:lt2>
        <a:accent1>
          <a:srgbClr val="E37222"/>
        </a:accent1>
        <a:accent2>
          <a:srgbClr val="A0B400"/>
        </a:accent2>
        <a:accent3>
          <a:srgbClr val="FFFFFF"/>
        </a:accent3>
        <a:accent4>
          <a:srgbClr val="161616"/>
        </a:accent4>
        <a:accent5>
          <a:srgbClr val="EFBCAB"/>
        </a:accent5>
        <a:accent6>
          <a:srgbClr val="91A300"/>
        </a:accent6>
        <a:hlink>
          <a:srgbClr val="009FDA"/>
        </a:hlink>
        <a:folHlink>
          <a:srgbClr val="98C6EA"/>
        </a:folHlink>
      </a:clrScheme>
      <a:clrMap bg1="lt1" tx1="dk1" bg2="lt2" tx2="dk2" accent1="accent1" accent2="accent2" accent3="accent3" accent4="accent4" accent5="accent5" accent6="accent6" hlink="hlink" folHlink="folHlink"/>
    </a:extraClrScheme>
    <a:extraClrScheme>
      <a:clrScheme name="Custom Design 14">
        <a:dk1>
          <a:srgbClr val="1C1C1C"/>
        </a:dk1>
        <a:lt1>
          <a:srgbClr val="FFFFFF"/>
        </a:lt1>
        <a:dk2>
          <a:srgbClr val="003768"/>
        </a:dk2>
        <a:lt2>
          <a:srgbClr val="808080"/>
        </a:lt2>
        <a:accent1>
          <a:srgbClr val="003768"/>
        </a:accent1>
        <a:accent2>
          <a:srgbClr val="A0B400"/>
        </a:accent2>
        <a:accent3>
          <a:srgbClr val="FFFFFF"/>
        </a:accent3>
        <a:accent4>
          <a:srgbClr val="161616"/>
        </a:accent4>
        <a:accent5>
          <a:srgbClr val="AAAEB9"/>
        </a:accent5>
        <a:accent6>
          <a:srgbClr val="91A300"/>
        </a:accent6>
        <a:hlink>
          <a:srgbClr val="009FDA"/>
        </a:hlink>
        <a:folHlink>
          <a:srgbClr val="98C6EA"/>
        </a:folHlink>
      </a:clrScheme>
      <a:clrMap bg1="lt1" tx1="dk1" bg2="lt2" tx2="dk2" accent1="accent1" accent2="accent2" accent3="accent3" accent4="accent4" accent5="accent5" accent6="accent6" hlink="hlink" folHlink="folHlink"/>
    </a:extraClrScheme>
    <a:extraClrScheme>
      <a:clrScheme name="Custom Design 15">
        <a:dk1>
          <a:srgbClr val="1C1C1C"/>
        </a:dk1>
        <a:lt1>
          <a:srgbClr val="FFFFFF"/>
        </a:lt1>
        <a:dk2>
          <a:srgbClr val="003768"/>
        </a:dk2>
        <a:lt2>
          <a:srgbClr val="808080"/>
        </a:lt2>
        <a:accent1>
          <a:srgbClr val="003768"/>
        </a:accent1>
        <a:accent2>
          <a:srgbClr val="009FDA"/>
        </a:accent2>
        <a:accent3>
          <a:srgbClr val="FFFFFF"/>
        </a:accent3>
        <a:accent4>
          <a:srgbClr val="161616"/>
        </a:accent4>
        <a:accent5>
          <a:srgbClr val="AAAEB9"/>
        </a:accent5>
        <a:accent6>
          <a:srgbClr val="0090C5"/>
        </a:accent6>
        <a:hlink>
          <a:srgbClr val="A0B400"/>
        </a:hlink>
        <a:folHlink>
          <a:srgbClr val="98C6EA"/>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00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009696"/>
      </a:folHlink>
    </a:clrScheme>
    <a:fontScheme name="1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91440" rIns="91440" bIns="9144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30000"/>
          </a:spcAft>
          <a:buClrTx/>
          <a:buSzTx/>
          <a:buFontTx/>
          <a:buNone/>
          <a:tabLst/>
          <a:defRPr kumimoji="0" lang="en-US" sz="2000" b="0" i="0" u="none" strike="noStrike" cap="none" normalizeH="0" baseline="0" smtClean="0">
            <a:ln>
              <a:noFill/>
            </a:ln>
            <a:solidFill>
              <a:srgbClr val="1C1C1C"/>
            </a:solidFill>
            <a:effectLst/>
            <a:latin typeface="Calibri"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91440" rIns="91440" bIns="9144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30000"/>
          </a:spcAft>
          <a:buClrTx/>
          <a:buSzTx/>
          <a:buFontTx/>
          <a:buNone/>
          <a:tabLst/>
          <a:defRPr kumimoji="0" lang="en-US" sz="2000" b="0" i="0" u="none" strike="noStrike" cap="none" normalizeH="0" baseline="0" smtClean="0">
            <a:ln>
              <a:noFill/>
            </a:ln>
            <a:solidFill>
              <a:srgbClr val="1C1C1C"/>
            </a:solidFill>
            <a:effectLst/>
            <a:latin typeface="Calibri"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00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D572088AAE246823FFC0E4F020A62" ma:contentTypeVersion="0" ma:contentTypeDescription="Create a new document." ma:contentTypeScope="" ma:versionID="3c936126c5e0e8609aa2fec685d672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C83573-870D-46C7-9B55-C2D7802DA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7DC5B64-3579-4C6C-8108-4C04D29D742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03C0D233-0873-4726-850E-4461F6A2B0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5277</TotalTime>
  <Words>1076</Words>
  <Application>Microsoft Macintosh PowerPoint</Application>
  <PresentationFormat>On-screen Show (4:3)</PresentationFormat>
  <Paragraphs>183</Paragraphs>
  <Slides>19</Slides>
  <Notes>17</Notes>
  <HiddenSlides>1</HiddenSlides>
  <MMClips>0</MMClips>
  <ScaleCrop>false</ScaleCrop>
  <HeadingPairs>
    <vt:vector size="4" baseType="variant">
      <vt:variant>
        <vt:lpstr>Design Template</vt:lpstr>
      </vt:variant>
      <vt:variant>
        <vt:i4>3</vt:i4>
      </vt:variant>
      <vt:variant>
        <vt:lpstr>Slide Titles</vt:lpstr>
      </vt:variant>
      <vt:variant>
        <vt:i4>19</vt:i4>
      </vt:variant>
    </vt:vector>
  </HeadingPairs>
  <TitlesOfParts>
    <vt:vector size="22" baseType="lpstr">
      <vt:lpstr>SYSD2135 SybasePPT_2003_Mar 27-09</vt:lpstr>
      <vt:lpstr>Custom Design</vt:lpstr>
      <vt:lpstr>1_Custom Design</vt:lpstr>
      <vt:lpstr>Gain Your Competitive Edge Through Mobility In 2010</vt:lpstr>
      <vt:lpstr>eSeminar Abstract</vt:lpstr>
      <vt:lpstr>2010: Time to Move Beyond  Basic Mobility</vt:lpstr>
      <vt:lpstr>Mobility is Becoming  Business Critical</vt:lpstr>
      <vt:lpstr>Millenials are Driving Enterprise 2.0</vt:lpstr>
      <vt:lpstr>Enterprise Mobility Today:  Field Service</vt:lpstr>
      <vt:lpstr>Enterprise Mobility Today:  Mobile CRM</vt:lpstr>
      <vt:lpstr>But…Where is the Innovation? </vt:lpstr>
      <vt:lpstr>The “Green Field” Approach</vt:lpstr>
      <vt:lpstr>The “Green Field” Approach</vt:lpstr>
      <vt:lpstr>Example of Green Field Thinking</vt:lpstr>
      <vt:lpstr>Building Your Mobility  Business Case</vt:lpstr>
      <vt:lpstr>Mobile Platforms Tame Complexity</vt:lpstr>
      <vt:lpstr>Sybase Unwired Platform Defined</vt:lpstr>
      <vt:lpstr>Mobility Reminders</vt:lpstr>
      <vt:lpstr>Sybase Customer Success  with Mobility</vt:lpstr>
      <vt:lpstr>Sybase Customer Success  with Mobility</vt:lpstr>
      <vt:lpstr>Find Your Green Field</vt:lpstr>
      <vt:lpstr>Enterprise Mobility Blog</vt:lpstr>
    </vt:vector>
  </TitlesOfParts>
  <Company>Milestone Advertising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Jennifer Wettlaufer</dc:creator>
  <cp:lastModifiedBy>Nora Tucker</cp:lastModifiedBy>
  <cp:revision>488</cp:revision>
  <dcterms:created xsi:type="dcterms:W3CDTF">2010-08-26T23:43:48Z</dcterms:created>
  <dcterms:modified xsi:type="dcterms:W3CDTF">2010-08-26T23:46:43Z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0x01010084FD572088AAE246823FFC0E4F020A62</vt:lpwstr>
  </property>
</Properties>
</file>